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77" r:id="rId3"/>
    <p:sldId id="299" r:id="rId4"/>
    <p:sldId id="300" r:id="rId5"/>
    <p:sldId id="292" r:id="rId6"/>
    <p:sldId id="285" r:id="rId7"/>
    <p:sldId id="284" r:id="rId8"/>
    <p:sldId id="286" r:id="rId9"/>
    <p:sldId id="287" r:id="rId10"/>
    <p:sldId id="297" r:id="rId11"/>
    <p:sldId id="298" r:id="rId12"/>
    <p:sldId id="293" r:id="rId13"/>
    <p:sldId id="294" r:id="rId14"/>
    <p:sldId id="295" r:id="rId15"/>
    <p:sldId id="296" r:id="rId16"/>
    <p:sldId id="305" r:id="rId17"/>
    <p:sldId id="313" r:id="rId18"/>
    <p:sldId id="314" r:id="rId19"/>
    <p:sldId id="307" r:id="rId20"/>
    <p:sldId id="308" r:id="rId21"/>
    <p:sldId id="309" r:id="rId22"/>
    <p:sldId id="312" r:id="rId23"/>
    <p:sldId id="315" r:id="rId24"/>
    <p:sldId id="301" r:id="rId25"/>
    <p:sldId id="302" r:id="rId26"/>
    <p:sldId id="316" r:id="rId27"/>
    <p:sldId id="318" r:id="rId28"/>
    <p:sldId id="317" r:id="rId29"/>
    <p:sldId id="273" r:id="rId3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in, Konstanze [KEA]" initials="KS" lastIdx="7" clrIdx="0"/>
  <p:cmAuthor id="1" name="Niko Natek" initials="NN"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Srednji slog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rednji slog 4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6" autoAdjust="0"/>
    <p:restoredTop sz="94660"/>
  </p:normalViewPr>
  <p:slideViewPr>
    <p:cSldViewPr snapToGrid="0">
      <p:cViewPr varScale="1">
        <p:scale>
          <a:sx n="81" d="100"/>
          <a:sy n="81" d="100"/>
        </p:scale>
        <p:origin x="-514"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9-06T14:36:06.983" idx="5">
    <p:pos x="5256" y="785"/>
    <p:text>That seems to be a EPC basic, right? Why do you like to present that? It would be great if you would present only EPC plus projects, because other speakers will show their experience in EPC basic. </p:text>
  </p:cm>
  <p:cm authorId="1" dt="2016-09-12T12:18:14.392" idx="2">
    <p:pos x="5256" y="921"/>
    <p:text>You`re right. More than anything, I would like to focus on the part of co-financing by the Swiss contribution.</p:text>
    <p:extLst>
      <p:ext uri="{C676402C-5697-4E1C-873F-D02D1690AC5C}">
        <p15:threadingInfo xmlns:p15="http://schemas.microsoft.com/office/powerpoint/2012/main" xmlns="" timeZoneBias="-120">
          <p15:parentCm authorId="0"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6-09-06T14:26:56.182" idx="4">
    <p:pos x="6027" y="2527"/>
    <p:text>Is this the only one measure at the building envelope?</p:text>
  </p:cm>
  <p:cm authorId="1" dt="2016-09-12T12:11:45.184" idx="1">
    <p:pos x="6027" y="2663"/>
    <p:text>Yes, it`s a comprehensive renovation of the buildings thermal envelope.</p:text>
    <p:extLst>
      <p:ext uri="{C676402C-5697-4E1C-873F-D02D1690AC5C}">
        <p15:threadingInfo xmlns:p15="http://schemas.microsoft.com/office/powerpoint/2012/main" xmlns="" timeZoneBias="-120">
          <p15:parentCm authorId="0" idx="4"/>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FFD24-ECAE-44EC-B793-77557222A6B0}" type="datetimeFigureOut">
              <a:rPr lang="sl-SI" smtClean="0"/>
              <a:pPr/>
              <a:t>14.10.2016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19074-7B05-435E-9B23-5BF6FAE1494A}" type="slidenum">
              <a:rPr lang="sl-SI" smtClean="0"/>
              <a:pPr/>
              <a:t>‹#›</a:t>
            </a:fld>
            <a:endParaRPr lang="sl-SI"/>
          </a:p>
        </p:txBody>
      </p:sp>
    </p:spTree>
    <p:extLst>
      <p:ext uri="{BB962C8B-B14F-4D97-AF65-F5344CB8AC3E}">
        <p14:creationId xmlns:p14="http://schemas.microsoft.com/office/powerpoint/2010/main" xmlns="" val="142389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bwMode="auto">
          <a:xfrm>
            <a:off x="-577850" y="838200"/>
            <a:ext cx="7875588" cy="44307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14340" name="Foliennummernplatzhalt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53C3D93-9FC2-4029-9370-DE3FE76B954C}" type="slidenum">
              <a:rPr lang="de-DE" altLang="de-DE" b="1">
                <a:solidFill>
                  <a:srgbClr val="999999"/>
                </a:solidFill>
                <a:latin typeface="Arial" panose="020B0604020202020204" pitchFamily="34" charset="0"/>
              </a:rPr>
              <a:pPr/>
              <a:t>1</a:t>
            </a:fld>
            <a:endParaRPr lang="de-DE" altLang="de-DE" b="1" dirty="0">
              <a:solidFill>
                <a:srgbClr val="999999"/>
              </a:solidFill>
              <a:latin typeface="Arial" panose="020B0604020202020204" pitchFamily="34" charset="0"/>
            </a:endParaRPr>
          </a:p>
        </p:txBody>
      </p:sp>
    </p:spTree>
    <p:extLst>
      <p:ext uri="{BB962C8B-B14F-4D97-AF65-F5344CB8AC3E}">
        <p14:creationId xmlns:p14="http://schemas.microsoft.com/office/powerpoint/2010/main" xmlns="" val="25397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bwMode="auto">
          <a:xfrm>
            <a:off x="-577850" y="838200"/>
            <a:ext cx="7875588" cy="44307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4340" name="Foliennummernplatzhalt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1D52C1C-2210-4C1D-834E-E62BABFFA63D}" type="slidenum">
              <a:rPr lang="de-DE" altLang="de-DE" b="1">
                <a:solidFill>
                  <a:srgbClr val="999999"/>
                </a:solidFill>
                <a:latin typeface="Arial" panose="020B0604020202020204" pitchFamily="34" charset="0"/>
              </a:rPr>
              <a:pPr/>
              <a:t>29</a:t>
            </a:fld>
            <a:endParaRPr lang="de-DE" altLang="de-DE" b="1">
              <a:solidFill>
                <a:srgbClr val="999999"/>
              </a:solidFill>
              <a:latin typeface="Arial" panose="020B0604020202020204" pitchFamily="34" charset="0"/>
            </a:endParaRPr>
          </a:p>
        </p:txBody>
      </p:sp>
    </p:spTree>
    <p:extLst>
      <p:ext uri="{BB962C8B-B14F-4D97-AF65-F5344CB8AC3E}">
        <p14:creationId xmlns:p14="http://schemas.microsoft.com/office/powerpoint/2010/main" xmlns="" val="168054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291957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337723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319503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Rechteck 3"/>
          <p:cNvSpPr>
            <a:spLocks noChangeArrowheads="1"/>
          </p:cNvSpPr>
          <p:nvPr userDrawn="1"/>
        </p:nvSpPr>
        <p:spPr bwMode="auto">
          <a:xfrm>
            <a:off x="10295468" y="6604000"/>
            <a:ext cx="1896533" cy="254000"/>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sz="2200" b="1">
                <a:solidFill>
                  <a:srgbClr val="999999"/>
                </a:solidFill>
                <a:latin typeface="Arial" charset="0"/>
              </a:defRPr>
            </a:lvl1pPr>
            <a:lvl2pPr marL="742950" indent="-285750" eaLnBrk="0" hangingPunct="0">
              <a:defRPr sz="2200" b="1">
                <a:solidFill>
                  <a:srgbClr val="999999"/>
                </a:solidFill>
                <a:latin typeface="Arial" charset="0"/>
              </a:defRPr>
            </a:lvl2pPr>
            <a:lvl3pPr marL="1143000" indent="-228600" eaLnBrk="0" hangingPunct="0">
              <a:defRPr sz="2200" b="1">
                <a:solidFill>
                  <a:srgbClr val="999999"/>
                </a:solidFill>
                <a:latin typeface="Arial" charset="0"/>
              </a:defRPr>
            </a:lvl3pPr>
            <a:lvl4pPr marL="1600200" indent="-228600" eaLnBrk="0" hangingPunct="0">
              <a:defRPr sz="2200" b="1">
                <a:solidFill>
                  <a:srgbClr val="999999"/>
                </a:solidFill>
                <a:latin typeface="Arial" charset="0"/>
              </a:defRPr>
            </a:lvl4pPr>
            <a:lvl5pPr marL="2057400" indent="-228600" eaLnBrk="0" hangingPunct="0">
              <a:defRPr sz="2200" b="1">
                <a:solidFill>
                  <a:srgbClr val="999999"/>
                </a:solidFill>
                <a:latin typeface="Arial" charset="0"/>
              </a:defRPr>
            </a:lvl5pPr>
            <a:lvl6pPr marL="2514600" indent="-228600" eaLnBrk="0" fontAlgn="base" hangingPunct="0">
              <a:spcBef>
                <a:spcPct val="0"/>
              </a:spcBef>
              <a:spcAft>
                <a:spcPct val="0"/>
              </a:spcAft>
              <a:defRPr sz="2200" b="1">
                <a:solidFill>
                  <a:srgbClr val="999999"/>
                </a:solidFill>
                <a:latin typeface="Arial" charset="0"/>
              </a:defRPr>
            </a:lvl6pPr>
            <a:lvl7pPr marL="2971800" indent="-228600" eaLnBrk="0" fontAlgn="base" hangingPunct="0">
              <a:spcBef>
                <a:spcPct val="0"/>
              </a:spcBef>
              <a:spcAft>
                <a:spcPct val="0"/>
              </a:spcAft>
              <a:defRPr sz="2200" b="1">
                <a:solidFill>
                  <a:srgbClr val="999999"/>
                </a:solidFill>
                <a:latin typeface="Arial" charset="0"/>
              </a:defRPr>
            </a:lvl7pPr>
            <a:lvl8pPr marL="3429000" indent="-228600" eaLnBrk="0" fontAlgn="base" hangingPunct="0">
              <a:spcBef>
                <a:spcPct val="0"/>
              </a:spcBef>
              <a:spcAft>
                <a:spcPct val="0"/>
              </a:spcAft>
              <a:defRPr sz="2200" b="1">
                <a:solidFill>
                  <a:srgbClr val="999999"/>
                </a:solidFill>
                <a:latin typeface="Arial" charset="0"/>
              </a:defRPr>
            </a:lvl8pPr>
            <a:lvl9pPr marL="3886200" indent="-228600" eaLnBrk="0" fontAlgn="base" hangingPunct="0">
              <a:spcBef>
                <a:spcPct val="0"/>
              </a:spcBef>
              <a:spcAft>
                <a:spcPct val="0"/>
              </a:spcAft>
              <a:defRPr sz="2200" b="1">
                <a:solidFill>
                  <a:srgbClr val="999999"/>
                </a:solidFill>
                <a:latin typeface="Arial" charset="0"/>
              </a:defRPr>
            </a:lvl9pPr>
          </a:lstStyle>
          <a:p>
            <a:pPr fontAlgn="auto">
              <a:spcBef>
                <a:spcPts val="0"/>
              </a:spcBef>
              <a:spcAft>
                <a:spcPts val="0"/>
              </a:spcAft>
              <a:defRPr/>
            </a:pPr>
            <a:endParaRPr lang="de-DE" altLang="de-DE" sz="2200" smtClean="0">
              <a:cs typeface="+mn-cs"/>
            </a:endParaRPr>
          </a:p>
        </p:txBody>
      </p:sp>
    </p:spTree>
    <p:extLst>
      <p:ext uri="{BB962C8B-B14F-4D97-AF65-F5344CB8AC3E}">
        <p14:creationId xmlns:p14="http://schemas.microsoft.com/office/powerpoint/2010/main" xmlns="" val="31008051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40" y="980728"/>
            <a:ext cx="12001333" cy="5544616"/>
          </a:xfrm>
        </p:spPr>
        <p:txBody>
          <a:bodyPr lIns="36000" tIns="0" rIns="0" bIns="0"/>
          <a:lstStyle>
            <a:lvl1pPr marL="360000" indent="-360000" defTabSz="360000">
              <a:spcBef>
                <a:spcPts val="0"/>
              </a:spcBef>
              <a:buClr>
                <a:srgbClr val="009A46"/>
              </a:buClr>
              <a:defRPr sz="2400"/>
            </a:lvl1pPr>
            <a:lvl2pPr marL="720000" indent="-360000" defTabSz="360000">
              <a:spcBef>
                <a:spcPts val="300"/>
              </a:spcBef>
              <a:buClr>
                <a:srgbClr val="009A46"/>
              </a:buClr>
              <a:defRPr sz="2000"/>
            </a:lvl2pPr>
            <a:lvl3pPr marL="1080000" indent="-360000" defTabSz="360000">
              <a:spcBef>
                <a:spcPts val="300"/>
              </a:spcBef>
              <a:buClr>
                <a:srgbClr val="009A46"/>
              </a:buClr>
              <a:defRPr sz="1800"/>
            </a:lvl3pPr>
            <a:lvl4pPr marL="1260000" indent="-180000" defTabSz="360000">
              <a:spcBef>
                <a:spcPts val="300"/>
              </a:spcBef>
              <a:buClr>
                <a:srgbClr val="009A46"/>
              </a:buClr>
              <a:defRPr sz="1600"/>
            </a:lvl4pPr>
            <a:lvl5pPr marL="1440000" indent="-180000" defTabSz="360000">
              <a:spcBef>
                <a:spcPts val="300"/>
              </a:spcBef>
              <a:buClr>
                <a:srgbClr val="009A46"/>
              </a:buClr>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 6"/>
          <p:cNvSpPr>
            <a:spLocks noGrp="1"/>
          </p:cNvSpPr>
          <p:nvPr>
            <p:ph type="title"/>
          </p:nvPr>
        </p:nvSpPr>
        <p:spPr>
          <a:xfrm>
            <a:off x="143339" y="-18320"/>
            <a:ext cx="10972800" cy="999049"/>
          </a:xfrm>
        </p:spPr>
        <p:txBody>
          <a:bodyPr/>
          <a:lstStyle>
            <a:lvl1pPr algn="l">
              <a:defRPr sz="2800">
                <a:solidFill>
                  <a:srgbClr val="008000"/>
                </a:solidFill>
              </a:defRPr>
            </a:lvl1pPr>
          </a:lstStyle>
          <a:p>
            <a:r>
              <a:rPr lang="de-DE" dirty="0" smtClean="0"/>
              <a:t>Titelmasterformat durch Klicken bearbeiten</a:t>
            </a:r>
            <a:endParaRPr lang="en-GB" dirty="0"/>
          </a:p>
        </p:txBody>
      </p:sp>
      <p:sp>
        <p:nvSpPr>
          <p:cNvPr id="4" name="Foliennummernplatzhalter 5"/>
          <p:cNvSpPr>
            <a:spLocks noGrp="1"/>
          </p:cNvSpPr>
          <p:nvPr>
            <p:ph type="sldNum" sz="quarter" idx="10"/>
          </p:nvPr>
        </p:nvSpPr>
        <p:spPr>
          <a:xfrm>
            <a:off x="9264651" y="6597650"/>
            <a:ext cx="2844800" cy="196850"/>
          </a:xfrm>
        </p:spPr>
        <p:txBody>
          <a:bodyPr/>
          <a:lstStyle>
            <a:lvl1pPr>
              <a:defRPr/>
            </a:lvl1pPr>
          </a:lstStyle>
          <a:p>
            <a:r>
              <a:rPr lang="de-DE" altLang="en-US"/>
              <a:t>Slide N° </a:t>
            </a:r>
            <a:fld id="{3631202C-2E10-43CF-96D5-7B2B5116037C}" type="slidenum">
              <a:rPr lang="de-DE" altLang="en-US"/>
              <a:pPr/>
              <a:t>‹#›</a:t>
            </a:fld>
            <a:endParaRPr lang="de-DE" altLang="en-US"/>
          </a:p>
        </p:txBody>
      </p:sp>
      <p:sp>
        <p:nvSpPr>
          <p:cNvPr id="5" name="Fußzeilenplatzhalter 5"/>
          <p:cNvSpPr>
            <a:spLocks noGrp="1"/>
          </p:cNvSpPr>
          <p:nvPr>
            <p:ph type="ftr" sz="quarter" idx="11"/>
          </p:nvPr>
        </p:nvSpPr>
        <p:spPr/>
        <p:txBody>
          <a:bodyPr/>
          <a:lstStyle>
            <a:lvl1pPr>
              <a:defRPr/>
            </a:lvl1pPr>
          </a:lstStyle>
          <a:p>
            <a:pPr>
              <a:defRPr/>
            </a:pPr>
            <a:endParaRPr lang="de-DE"/>
          </a:p>
        </p:txBody>
      </p:sp>
    </p:spTree>
    <p:extLst>
      <p:ext uri="{BB962C8B-B14F-4D97-AF65-F5344CB8AC3E}">
        <p14:creationId xmlns:p14="http://schemas.microsoft.com/office/powerpoint/2010/main" xmlns="" val="250195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19245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232487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1"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1"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334386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9" y="365126"/>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312653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255507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200116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9" y="457200"/>
            <a:ext cx="3932238"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382356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9" y="457200"/>
            <a:ext cx="3932238"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6"/>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AA2EA421-1146-4152-825A-42471C2D9C0E}" type="datetimeFigureOut">
              <a:rPr lang="sl-SI" smtClean="0"/>
              <a:pPr/>
              <a:t>14.10.2016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277484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EA421-1146-4152-825A-42471C2D9C0E}" type="datetimeFigureOut">
              <a:rPr lang="sl-SI" smtClean="0"/>
              <a:pPr/>
              <a:t>14.10.2016</a:t>
            </a:fld>
            <a:endParaRPr lang="sl-SI"/>
          </a:p>
        </p:txBody>
      </p:sp>
      <p:sp>
        <p:nvSpPr>
          <p:cNvPr id="5" name="Označba mesta noge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6A5B8-5791-41B0-BBAA-A2B7169DE8FE}" type="slidenum">
              <a:rPr lang="sl-SI" smtClean="0"/>
              <a:pPr/>
              <a:t>‹#›</a:t>
            </a:fld>
            <a:endParaRPr lang="sl-SI"/>
          </a:p>
        </p:txBody>
      </p:sp>
    </p:spTree>
    <p:extLst>
      <p:ext uri="{BB962C8B-B14F-4D97-AF65-F5344CB8AC3E}">
        <p14:creationId xmlns:p14="http://schemas.microsoft.com/office/powerpoint/2010/main" xmlns="" val="103645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iatu.com.ua/"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hyperlink" Target="http://www.ae3r-ploiesti.ro/" TargetMode="External"/><Relationship Id="rId11" Type="http://schemas.openxmlformats.org/officeDocument/2006/relationships/image" Target="../media/image6.jpe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www.e-code.sk/" TargetMode="External"/><Relationship Id="rId9" Type="http://schemas.openxmlformats.org/officeDocument/2006/relationships/image" Target="../media/image4.png"/><Relationship Id="rId1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8" Type="http://schemas.openxmlformats.org/officeDocument/2006/relationships/hyperlink" Target="http://www.fiatu.com.ua/" TargetMode="External"/><Relationship Id="rId13" Type="http://schemas.openxmlformats.org/officeDocument/2006/relationships/image" Target="../media/image8.png"/><Relationship Id="rId18" Type="http://schemas.openxmlformats.org/officeDocument/2006/relationships/hyperlink" Target="http://www.encp-intrans.eu/" TargetMode="External"/><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hyperlink" Target="http://www.ae3r-ploiesti.ro/" TargetMode="External"/><Relationship Id="rId11" Type="http://schemas.openxmlformats.org/officeDocument/2006/relationships/image" Target="../media/image6.jpe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www.e-code.sk/" TargetMode="External"/><Relationship Id="rId9" Type="http://schemas.openxmlformats.org/officeDocument/2006/relationships/image" Target="../media/image4.png"/><Relationship Id="rId1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89"/>
          <p:cNvSpPr>
            <a:spLocks noChangeAspect="1" noChangeArrowheads="1" noTextEdit="1"/>
          </p:cNvSpPr>
          <p:nvPr/>
        </p:nvSpPr>
        <p:spPr bwMode="auto">
          <a:xfrm>
            <a:off x="3810001" y="1169991"/>
            <a:ext cx="4005263" cy="540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88" name="Textfeld 287"/>
          <p:cNvSpPr txBox="1"/>
          <p:nvPr/>
        </p:nvSpPr>
        <p:spPr>
          <a:xfrm>
            <a:off x="2127250" y="1916116"/>
            <a:ext cx="8553450" cy="4401205"/>
          </a:xfrm>
          <a:prstGeom prst="rect">
            <a:avLst/>
          </a:prstGeom>
          <a:noFill/>
        </p:spPr>
        <p:txBody>
          <a:bodyPr>
            <a:spAutoFit/>
          </a:bodyPr>
          <a:lstStyle/>
          <a:p>
            <a:pPr>
              <a:defRPr/>
            </a:pPr>
            <a:r>
              <a:rPr lang="sl-SI" sz="3200" cap="all" dirty="0" smtClean="0">
                <a:solidFill>
                  <a:srgbClr val="009A46"/>
                </a:solidFill>
                <a:latin typeface="Calibri Light" panose="020F0302020204030204" pitchFamily="34" charset="0"/>
              </a:rPr>
              <a:t>ENERGY PERFORMANCE CONTRACTING</a:t>
            </a:r>
            <a:r>
              <a:rPr lang="en-GB" sz="3200" cap="all" dirty="0" smtClean="0">
                <a:solidFill>
                  <a:srgbClr val="009A46"/>
                </a:solidFill>
                <a:latin typeface="Calibri Light" panose="020F0302020204030204" pitchFamily="34" charset="0"/>
              </a:rPr>
              <a:t>: Practical Examples from Europe</a:t>
            </a:r>
          </a:p>
          <a:p>
            <a:pPr>
              <a:defRPr/>
            </a:pPr>
            <a:endParaRPr lang="en-GB" sz="2000" dirty="0" smtClean="0">
              <a:solidFill>
                <a:srgbClr val="009A46"/>
              </a:solidFill>
              <a:latin typeface="Calibri Light" panose="020F0302020204030204" pitchFamily="34" charset="0"/>
            </a:endParaRPr>
          </a:p>
          <a:p>
            <a:pPr>
              <a:defRPr/>
            </a:pPr>
            <a:endParaRPr lang="en-GB" sz="2000" dirty="0" smtClean="0">
              <a:solidFill>
                <a:srgbClr val="009A46"/>
              </a:solidFill>
              <a:latin typeface="Calibri Light" panose="020F0302020204030204" pitchFamily="34" charset="0"/>
            </a:endParaRPr>
          </a:p>
          <a:p>
            <a:pPr>
              <a:defRPr/>
            </a:pPr>
            <a:r>
              <a:rPr lang="sl-SI" sz="2000" cap="all" dirty="0" smtClean="0">
                <a:solidFill>
                  <a:srgbClr val="009A46"/>
                </a:solidFill>
                <a:latin typeface="Calibri Light" panose="020F0302020204030204" pitchFamily="34" charset="0"/>
              </a:rPr>
              <a:t>18</a:t>
            </a:r>
            <a:r>
              <a:rPr lang="en-GB" sz="2000" cap="all" dirty="0" smtClean="0">
                <a:solidFill>
                  <a:srgbClr val="009A46"/>
                </a:solidFill>
                <a:latin typeface="Calibri Light" panose="020F0302020204030204" pitchFamily="34" charset="0"/>
              </a:rPr>
              <a:t>.</a:t>
            </a:r>
            <a:r>
              <a:rPr lang="sl-SI" sz="2000" cap="all" dirty="0" smtClean="0">
                <a:solidFill>
                  <a:srgbClr val="009A46"/>
                </a:solidFill>
                <a:latin typeface="Calibri Light" panose="020F0302020204030204" pitchFamily="34" charset="0"/>
              </a:rPr>
              <a:t>10.</a:t>
            </a:r>
            <a:r>
              <a:rPr lang="en-GB" sz="2000" cap="all" dirty="0" smtClean="0">
                <a:solidFill>
                  <a:srgbClr val="009A46"/>
                </a:solidFill>
                <a:latin typeface="Calibri Light" panose="020F0302020204030204" pitchFamily="34" charset="0"/>
              </a:rPr>
              <a:t>2016, </a:t>
            </a:r>
            <a:r>
              <a:rPr lang="sl-SI" sz="2000" cap="all" dirty="0" err="1" smtClean="0">
                <a:solidFill>
                  <a:srgbClr val="009A46"/>
                </a:solidFill>
                <a:latin typeface="Calibri Light" panose="020F0302020204030204" pitchFamily="34" charset="0"/>
              </a:rPr>
              <a:t>Jelgava</a:t>
            </a:r>
            <a:r>
              <a:rPr lang="sl-SI" sz="2000" cap="all" dirty="0" smtClean="0">
                <a:solidFill>
                  <a:srgbClr val="009A46"/>
                </a:solidFill>
                <a:latin typeface="Calibri Light" panose="020F0302020204030204" pitchFamily="34" charset="0"/>
              </a:rPr>
              <a:t> </a:t>
            </a:r>
            <a:endParaRPr lang="en-GB" sz="2000" cap="all" dirty="0" smtClean="0">
              <a:solidFill>
                <a:srgbClr val="009A46"/>
              </a:solidFill>
              <a:latin typeface="Calibri Light" panose="020F0302020204030204" pitchFamily="34" charset="0"/>
            </a:endParaRPr>
          </a:p>
          <a:p>
            <a:pPr>
              <a:defRPr/>
            </a:pPr>
            <a:endParaRPr lang="en-GB" sz="2000" cap="all" dirty="0" smtClean="0">
              <a:solidFill>
                <a:srgbClr val="009A46"/>
              </a:solidFill>
              <a:latin typeface="Calibri Light" panose="020F0302020204030204" pitchFamily="34" charset="0"/>
            </a:endParaRPr>
          </a:p>
          <a:p>
            <a:pPr>
              <a:defRPr/>
            </a:pPr>
            <a:r>
              <a:rPr lang="en-GB" sz="2000" cap="all" dirty="0" smtClean="0">
                <a:solidFill>
                  <a:srgbClr val="009A46"/>
                </a:solidFill>
                <a:latin typeface="Calibri Light" panose="020F0302020204030204" pitchFamily="34" charset="0"/>
              </a:rPr>
              <a:t>NIKO NATEK, KSSENA </a:t>
            </a:r>
          </a:p>
          <a:p>
            <a:pPr>
              <a:defRPr/>
            </a:pPr>
            <a:endParaRPr lang="en-GB" sz="2000" dirty="0" smtClean="0">
              <a:solidFill>
                <a:srgbClr val="009A46"/>
              </a:solidFill>
              <a:latin typeface="Calibri Light" panose="020F0302020204030204" pitchFamily="34" charset="0"/>
            </a:endParaRPr>
          </a:p>
          <a:p>
            <a:pPr>
              <a:defRPr/>
            </a:pPr>
            <a:endParaRPr lang="en-GB" sz="3200" dirty="0">
              <a:solidFill>
                <a:srgbClr val="009A46"/>
              </a:solidFill>
              <a:latin typeface="Calibri Light" panose="020F0302020204030204" pitchFamily="34" charset="0"/>
            </a:endParaRPr>
          </a:p>
          <a:p>
            <a:pPr>
              <a:defRPr/>
            </a:pPr>
            <a:endParaRPr lang="en-GB" sz="3200" dirty="0">
              <a:solidFill>
                <a:srgbClr val="009A46"/>
              </a:solidFill>
              <a:latin typeface="Calibri Light" panose="020F0302020204030204" pitchFamily="34" charset="0"/>
            </a:endParaRPr>
          </a:p>
          <a:p>
            <a:pPr>
              <a:defRPr/>
            </a:pPr>
            <a:endParaRPr lang="de-DE" sz="3200" dirty="0">
              <a:solidFill>
                <a:srgbClr val="009A46"/>
              </a:solidFill>
              <a:latin typeface="Calibri Light" panose="020F0302020204030204" pitchFamily="34" charset="0"/>
            </a:endParaRPr>
          </a:p>
        </p:txBody>
      </p:sp>
      <p:pic>
        <p:nvPicPr>
          <p:cNvPr id="12292" name="Grafik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67592" y="473844"/>
            <a:ext cx="3381673" cy="1061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10" descr="http://www.e-code.sk/wp-content/uploads/2014/02/newlogo_colour_transparent.pn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95553" y="6276978"/>
            <a:ext cx="684213"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16" descr="http://www.regions4greengrowth.eu/as_r4gg/img/partners/prahova.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89101" y="6335713"/>
            <a:ext cx="641350"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17">
            <a:hlinkClick r:id="rId8"/>
          </p:cNvPr>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173540" y="6327778"/>
            <a:ext cx="11080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281613" y="6116638"/>
            <a:ext cx="792162"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7" name="Picture 6" descr="http://www.google.de/url?source=imglanding&amp;ct=img&amp;q=http://www.big-east.eu/consortium/logo_eihp.jpg&amp;sa=X&amp;ei=-VppVbaHCuWC7gag14HYCQ&amp;ved=0CAkQ8wc&amp;usg=AFQjCNHmKt2FldDBCFwB_Dq8dn_F7SDhq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287715" y="6273803"/>
            <a:ext cx="769937"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Picture 6"/>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9367839" y="6369053"/>
            <a:ext cx="61595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9" name="Picture 7"/>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0001250" y="6269041"/>
            <a:ext cx="547689"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300" name="Grafik 14"/>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988300" y="6353175"/>
            <a:ext cx="1322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1" name="Picture 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32639" y="6057900"/>
            <a:ext cx="800100" cy="80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302" name="AutoShape 11" descr="http://www.aegis-itn.eu/fileadmin/user_upload/logo-EU.jpg"/>
          <p:cNvSpPr>
            <a:spLocks noChangeAspect="1" noChangeArrowheads="1"/>
          </p:cNvSpPr>
          <p:nvPr/>
        </p:nvSpPr>
        <p:spPr bwMode="auto">
          <a:xfrm>
            <a:off x="1601788" y="-166686"/>
            <a:ext cx="19526250" cy="1301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12303" name="Rechteck 4"/>
          <p:cNvSpPr>
            <a:spLocks noChangeArrowheads="1"/>
          </p:cNvSpPr>
          <p:nvPr/>
        </p:nvSpPr>
        <p:spPr bwMode="auto">
          <a:xfrm>
            <a:off x="6311901" y="6680200"/>
            <a:ext cx="211138" cy="177800"/>
          </a:xfrm>
          <a:prstGeom prst="rect">
            <a:avLst/>
          </a:prstGeom>
          <a:solidFill>
            <a:schemeClr val="bg1"/>
          </a:solidFill>
          <a:ln w="9525" algn="ctr">
            <a:solidFill>
              <a:schemeClr val="bg1"/>
            </a:solidFill>
            <a:round/>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solidFill>
                <a:schemeClr val="tx2"/>
              </a:solidFill>
              <a:latin typeface="Arial" panose="020B0604020202020204" pitchFamily="34" charset="0"/>
            </a:endParaRPr>
          </a:p>
        </p:txBody>
      </p:sp>
      <p:pic>
        <p:nvPicPr>
          <p:cNvPr id="12304" name="Picture 3"/>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073775" y="6321425"/>
            <a:ext cx="896938" cy="414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305" name="Grafik 1"/>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536700" y="4926092"/>
            <a:ext cx="9144000"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08091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pPr eaLnBrk="1" hangingPunct="1"/>
            <a:r>
              <a:rPr lang="en-GB" altLang="en-US" dirty="0" smtClean="0">
                <a:latin typeface="Calibri Light" panose="020F0302020204030204" pitchFamily="34" charset="0"/>
              </a:rPr>
              <a:t>Experience in Slovenia – Municipality of </a:t>
            </a:r>
            <a:r>
              <a:rPr lang="en-GB" altLang="en-US" dirty="0" err="1" smtClean="0">
                <a:latin typeface="Calibri Light" panose="020F0302020204030204" pitchFamily="34" charset="0"/>
              </a:rPr>
              <a:t>Celje</a:t>
            </a:r>
            <a:endParaRPr lang="en-GB"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fontScale="92500" lnSpcReduction="10000"/>
          </a:bodyPr>
          <a:lstStyle/>
          <a:p>
            <a:pPr marL="252000" lvl="1" indent="0" defTabSz="358775">
              <a:spcBef>
                <a:spcPts val="1200"/>
              </a:spcBef>
              <a:buNone/>
              <a:defRPr/>
            </a:pPr>
            <a:r>
              <a:rPr lang="sl-SI" altLang="en-US" sz="1600" dirty="0">
                <a:latin typeface="Calibri Light" panose="020F0302020204030204" pitchFamily="34" charset="0"/>
              </a:rPr>
              <a:t>	</a:t>
            </a:r>
            <a:endParaRPr lang="en-US" altLang="en-US" sz="1800" dirty="0" smtClean="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GB" altLang="en-US" sz="2200" dirty="0" smtClean="0">
                <a:latin typeface="+mj-lt"/>
              </a:rPr>
              <a:t>ZPO – EPC</a:t>
            </a:r>
          </a:p>
          <a:p>
            <a:pPr marL="594900" lvl="1" indent="-342900" defTabSz="358775">
              <a:spcBef>
                <a:spcPts val="1200"/>
              </a:spcBef>
              <a:buFont typeface="Wingdings" panose="05000000000000000000" pitchFamily="2" charset="2"/>
              <a:buChar char="q"/>
              <a:defRPr/>
            </a:pPr>
            <a:r>
              <a:rPr lang="en-GB" altLang="en-US" sz="2200" dirty="0" smtClean="0">
                <a:latin typeface="+mj-lt"/>
              </a:rPr>
              <a:t>Beginning in 2010, contract: 15 years</a:t>
            </a:r>
          </a:p>
          <a:p>
            <a:pPr marL="594900" lvl="1" indent="-342900" defTabSz="358775">
              <a:spcBef>
                <a:spcPts val="1200"/>
              </a:spcBef>
              <a:buFont typeface="Wingdings" panose="05000000000000000000" pitchFamily="2" charset="2"/>
              <a:buChar char="q"/>
              <a:defRPr/>
            </a:pPr>
            <a:r>
              <a:rPr lang="en-GB" altLang="en-US" sz="2200" dirty="0" smtClean="0">
                <a:latin typeface="+mj-lt"/>
              </a:rPr>
              <a:t>Upgrade in 2011</a:t>
            </a:r>
          </a:p>
          <a:p>
            <a:pPr marL="594900" lvl="1" indent="-342900" defTabSz="358775">
              <a:spcBef>
                <a:spcPts val="1200"/>
              </a:spcBef>
              <a:buFont typeface="Wingdings" panose="05000000000000000000" pitchFamily="2" charset="2"/>
              <a:buChar char="q"/>
              <a:defRPr/>
            </a:pPr>
            <a:r>
              <a:rPr lang="en-GB" altLang="en-US" sz="2200" dirty="0" smtClean="0">
                <a:latin typeface="+mj-lt"/>
              </a:rPr>
              <a:t>Measurements implemented on:</a:t>
            </a:r>
          </a:p>
          <a:p>
            <a:pPr marL="594900" lvl="1" indent="-342900" defTabSz="358775">
              <a:spcBef>
                <a:spcPts val="1200"/>
              </a:spcBef>
              <a:buFont typeface="Wingdings" panose="05000000000000000000" pitchFamily="2" charset="2"/>
              <a:buChar char="§"/>
              <a:defRPr/>
            </a:pPr>
            <a:r>
              <a:rPr lang="en-GB" altLang="en-US" sz="1900" dirty="0" smtClean="0">
                <a:latin typeface="+mj-lt"/>
              </a:rPr>
              <a:t>Hall B (indoor swimming pool, sauna centre, bowling,)</a:t>
            </a:r>
          </a:p>
          <a:p>
            <a:pPr marL="594900" lvl="1" indent="-342900" defTabSz="358775">
              <a:spcBef>
                <a:spcPts val="1200"/>
              </a:spcBef>
              <a:buFont typeface="Wingdings" panose="05000000000000000000" pitchFamily="2" charset="2"/>
              <a:buChar char="§"/>
              <a:defRPr/>
            </a:pPr>
            <a:r>
              <a:rPr lang="en-GB" altLang="en-US" sz="1900" dirty="0" smtClean="0">
                <a:latin typeface="+mj-lt"/>
              </a:rPr>
              <a:t>Hall A – indoor sport hall </a:t>
            </a:r>
            <a:r>
              <a:rPr lang="en-GB" altLang="en-US" sz="1900" dirty="0" err="1" smtClean="0">
                <a:latin typeface="+mj-lt"/>
              </a:rPr>
              <a:t>Golovec</a:t>
            </a:r>
            <a:r>
              <a:rPr lang="en-GB" altLang="en-US" sz="1900" dirty="0" smtClean="0">
                <a:latin typeface="+mj-lt"/>
              </a:rPr>
              <a:t>, offices</a:t>
            </a:r>
          </a:p>
          <a:p>
            <a:pPr marL="594900" lvl="1" indent="-342900" defTabSz="358775">
              <a:spcBef>
                <a:spcPts val="1200"/>
              </a:spcBef>
              <a:buFont typeface="Wingdings" panose="05000000000000000000" pitchFamily="2" charset="2"/>
              <a:buChar char="q"/>
              <a:defRPr/>
            </a:pPr>
            <a:r>
              <a:rPr lang="en-GB" altLang="en-US" sz="2200" dirty="0" smtClean="0">
                <a:latin typeface="+mj-lt"/>
              </a:rPr>
              <a:t>Contracts:</a:t>
            </a:r>
          </a:p>
          <a:p>
            <a:pPr marL="594900" lvl="1" indent="-342900" defTabSz="358775">
              <a:spcBef>
                <a:spcPts val="1200"/>
              </a:spcBef>
              <a:buFont typeface="Wingdings" panose="05000000000000000000" pitchFamily="2" charset="2"/>
              <a:buChar char="§"/>
              <a:defRPr/>
            </a:pPr>
            <a:r>
              <a:rPr lang="en-GB" altLang="en-US" dirty="0" smtClean="0">
                <a:latin typeface="+mj-lt"/>
              </a:rPr>
              <a:t>Energy performance contracting,</a:t>
            </a:r>
          </a:p>
          <a:p>
            <a:pPr marL="594900" lvl="1" indent="-342900" defTabSz="358775">
              <a:spcBef>
                <a:spcPts val="1200"/>
              </a:spcBef>
              <a:buFont typeface="Wingdings" panose="05000000000000000000" pitchFamily="2" charset="2"/>
              <a:buChar char="§"/>
              <a:defRPr/>
            </a:pPr>
            <a:r>
              <a:rPr lang="en-GB" altLang="en-US" dirty="0" smtClean="0">
                <a:latin typeface="+mj-lt"/>
              </a:rPr>
              <a:t>Energy management</a:t>
            </a:r>
          </a:p>
          <a:p>
            <a:pPr marL="594900" lvl="1" indent="-342900" defTabSz="358775">
              <a:spcBef>
                <a:spcPts val="1200"/>
              </a:spcBef>
              <a:buFont typeface="Wingdings" panose="05000000000000000000" pitchFamily="2" charset="2"/>
              <a:buChar char="q"/>
              <a:defRPr/>
            </a:pPr>
            <a:r>
              <a:rPr lang="en-GB" altLang="en-US" sz="2200" dirty="0" smtClean="0">
                <a:latin typeface="+mj-lt"/>
              </a:rPr>
              <a:t>Phase I – Hall B:</a:t>
            </a:r>
          </a:p>
          <a:p>
            <a:pPr marL="594900" lvl="1" indent="-342900" defTabSz="358775">
              <a:spcBef>
                <a:spcPts val="1200"/>
              </a:spcBef>
              <a:buFont typeface="Wingdings" panose="05000000000000000000" pitchFamily="2" charset="2"/>
              <a:buChar char="§"/>
              <a:defRPr/>
            </a:pPr>
            <a:r>
              <a:rPr lang="en-GB" altLang="en-US" dirty="0" smtClean="0">
                <a:latin typeface="+mj-lt"/>
              </a:rPr>
              <a:t>Renovation of building envelope (glass wall facade)</a:t>
            </a:r>
          </a:p>
          <a:p>
            <a:pPr marL="594900" lvl="1" indent="-342900" defTabSz="358775">
              <a:spcBef>
                <a:spcPts val="1200"/>
              </a:spcBef>
              <a:buFont typeface="Wingdings" panose="05000000000000000000" pitchFamily="2" charset="2"/>
              <a:buChar char="§"/>
              <a:defRPr/>
            </a:pPr>
            <a:r>
              <a:rPr lang="en-GB" altLang="en-US" dirty="0" smtClean="0">
                <a:latin typeface="+mj-lt"/>
              </a:rPr>
              <a:t>Lightning renovation in indoor swimming pool</a:t>
            </a:r>
          </a:p>
          <a:p>
            <a:pPr marL="594900" lvl="1" indent="-342900" defTabSz="358775">
              <a:spcBef>
                <a:spcPts val="1200"/>
              </a:spcBef>
              <a:buFont typeface="Wingdings" panose="05000000000000000000" pitchFamily="2" charset="2"/>
              <a:buChar char="§"/>
              <a:defRPr/>
            </a:pPr>
            <a:r>
              <a:rPr lang="en-GB" altLang="en-US" dirty="0" smtClean="0">
                <a:latin typeface="+mj-lt"/>
              </a:rPr>
              <a:t>Ventilation with heat recovery</a:t>
            </a:r>
            <a:endParaRPr lang="en-GB" altLang="en-US" dirty="0">
              <a:latin typeface="+mj-lt"/>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10</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Slika 8"/>
          <p:cNvPicPr>
            <a:picLocks noChangeAspect="1"/>
          </p:cNvPicPr>
          <p:nvPr/>
        </p:nvPicPr>
        <p:blipFill>
          <a:blip r:embed="rId3" cstate="print"/>
          <a:stretch>
            <a:fillRect/>
          </a:stretch>
        </p:blipFill>
        <p:spPr>
          <a:xfrm>
            <a:off x="7711824" y="1199813"/>
            <a:ext cx="3497024" cy="2619713"/>
          </a:xfrm>
          <a:prstGeom prst="rect">
            <a:avLst/>
          </a:prstGeom>
        </p:spPr>
      </p:pic>
    </p:spTree>
    <p:extLst>
      <p:ext uri="{BB962C8B-B14F-4D97-AF65-F5344CB8AC3E}">
        <p14:creationId xmlns:p14="http://schemas.microsoft.com/office/powerpoint/2010/main" xmlns="" val="338194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pPr eaLnBrk="1" hangingPunct="1"/>
            <a:r>
              <a:rPr lang="sl-SI" altLang="en-US" dirty="0" err="1" smtClean="0">
                <a:latin typeface="Calibri Light" panose="020F0302020204030204" pitchFamily="34" charset="0"/>
              </a:rPr>
              <a:t>Experience</a:t>
            </a:r>
            <a:r>
              <a:rPr lang="sl-SI" altLang="en-US" dirty="0" smtClean="0">
                <a:latin typeface="Calibri Light" panose="020F0302020204030204" pitchFamily="34" charset="0"/>
              </a:rPr>
              <a:t> in </a:t>
            </a:r>
            <a:r>
              <a:rPr lang="sl-SI" altLang="en-US" dirty="0" err="1" smtClean="0">
                <a:latin typeface="Calibri Light" panose="020F0302020204030204" pitchFamily="34" charset="0"/>
              </a:rPr>
              <a:t>Slovenia</a:t>
            </a:r>
            <a:r>
              <a:rPr lang="sl-SI" altLang="en-US" dirty="0" smtClean="0">
                <a:latin typeface="Calibri Light" panose="020F0302020204030204" pitchFamily="34" charset="0"/>
              </a:rPr>
              <a:t> – </a:t>
            </a:r>
            <a:r>
              <a:rPr lang="sl-SI" altLang="en-US" dirty="0" err="1" smtClean="0">
                <a:latin typeface="Calibri Light" panose="020F0302020204030204" pitchFamily="34" charset="0"/>
              </a:rPr>
              <a:t>Municipality</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of</a:t>
            </a:r>
            <a:r>
              <a:rPr lang="sl-SI" altLang="en-US" dirty="0" smtClean="0">
                <a:latin typeface="Calibri Light" panose="020F0302020204030204" pitchFamily="34" charset="0"/>
              </a:rPr>
              <a:t> Celje</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a:bodyPr>
          <a:lstStyle/>
          <a:p>
            <a:pPr marL="252000" lvl="1" indent="0" defTabSz="358775">
              <a:spcBef>
                <a:spcPts val="1200"/>
              </a:spcBef>
              <a:buNone/>
              <a:defRPr/>
            </a:pPr>
            <a:r>
              <a:rPr lang="en-GB" altLang="en-US" sz="1600" dirty="0" smtClean="0">
                <a:latin typeface="Calibri Light" panose="020F0302020204030204" pitchFamily="34" charset="0"/>
              </a:rPr>
              <a:t>	</a:t>
            </a:r>
            <a:endParaRPr lang="en-GB" altLang="en-US" sz="1800" dirty="0" smtClean="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GB" altLang="en-US" sz="2200" dirty="0" smtClean="0">
                <a:latin typeface="+mj-lt"/>
              </a:rPr>
              <a:t>Phase II.: Hall A</a:t>
            </a:r>
          </a:p>
          <a:p>
            <a:pPr marL="594900" lvl="1" indent="-342900" defTabSz="358775">
              <a:spcBef>
                <a:spcPts val="1200"/>
              </a:spcBef>
              <a:buFont typeface="Wingdings" panose="05000000000000000000" pitchFamily="2" charset="2"/>
              <a:buChar char="q"/>
              <a:defRPr/>
            </a:pPr>
            <a:r>
              <a:rPr lang="en-GB" altLang="en-US" sz="2200" dirty="0" smtClean="0">
                <a:latin typeface="+mj-lt"/>
              </a:rPr>
              <a:t>Financing:</a:t>
            </a:r>
          </a:p>
          <a:p>
            <a:pPr marL="594900" lvl="1" indent="-342900" defTabSz="358775">
              <a:spcBef>
                <a:spcPts val="1200"/>
              </a:spcBef>
              <a:buFont typeface="Wingdings" panose="05000000000000000000" pitchFamily="2" charset="2"/>
              <a:buChar char="§"/>
              <a:defRPr/>
            </a:pPr>
            <a:r>
              <a:rPr lang="en-GB" altLang="en-US" sz="2200" dirty="0" smtClean="0">
                <a:latin typeface="+mj-lt"/>
              </a:rPr>
              <a:t>Contractor</a:t>
            </a:r>
          </a:p>
          <a:p>
            <a:pPr marL="594900" lvl="1" indent="-342900" defTabSz="358775">
              <a:spcBef>
                <a:spcPts val="1200"/>
              </a:spcBef>
              <a:buFont typeface="Wingdings" panose="05000000000000000000" pitchFamily="2" charset="2"/>
              <a:buChar char="§"/>
              <a:defRPr/>
            </a:pPr>
            <a:r>
              <a:rPr lang="en-GB" altLang="en-US" sz="2200" dirty="0" smtClean="0">
                <a:latin typeface="+mj-lt"/>
              </a:rPr>
              <a:t>Customer´s participation</a:t>
            </a:r>
          </a:p>
          <a:p>
            <a:pPr marL="594900" lvl="1" indent="-342900" defTabSz="358775">
              <a:spcBef>
                <a:spcPts val="1200"/>
              </a:spcBef>
              <a:buFont typeface="Wingdings" panose="05000000000000000000" pitchFamily="2" charset="2"/>
              <a:buChar char="§"/>
              <a:defRPr/>
            </a:pPr>
            <a:r>
              <a:rPr lang="en-GB" altLang="en-US" sz="2200" dirty="0" smtClean="0">
                <a:latin typeface="+mj-lt"/>
              </a:rPr>
              <a:t>Grants from different sources</a:t>
            </a:r>
          </a:p>
          <a:p>
            <a:pPr marL="594900" lvl="1" indent="-342900" defTabSz="358775">
              <a:spcBef>
                <a:spcPts val="1200"/>
              </a:spcBef>
              <a:buFont typeface="Wingdings" panose="05000000000000000000" pitchFamily="2" charset="2"/>
              <a:buChar char="q"/>
              <a:defRPr/>
            </a:pPr>
            <a:r>
              <a:rPr lang="en-GB" altLang="en-US" sz="2200" dirty="0" smtClean="0">
                <a:latin typeface="+mj-lt"/>
              </a:rPr>
              <a:t>Baseline:</a:t>
            </a:r>
          </a:p>
          <a:p>
            <a:pPr marL="594900" lvl="1" indent="-342900" defTabSz="358775">
              <a:spcBef>
                <a:spcPts val="1200"/>
              </a:spcBef>
              <a:buFont typeface="Wingdings" panose="05000000000000000000" pitchFamily="2" charset="2"/>
              <a:buChar char="§"/>
              <a:defRPr/>
            </a:pPr>
            <a:r>
              <a:rPr lang="en-GB" altLang="en-US" sz="2200" dirty="0" smtClean="0">
                <a:latin typeface="+mj-lt"/>
              </a:rPr>
              <a:t>Electricity consumption: 1,252,000 kWh</a:t>
            </a:r>
          </a:p>
          <a:p>
            <a:pPr marL="594900" lvl="1" indent="-342900" defTabSz="358775">
              <a:spcBef>
                <a:spcPts val="1200"/>
              </a:spcBef>
              <a:buFont typeface="Wingdings" panose="05000000000000000000" pitchFamily="2" charset="2"/>
              <a:buChar char="§"/>
              <a:defRPr/>
            </a:pPr>
            <a:r>
              <a:rPr lang="en-GB" altLang="en-US" sz="2200" dirty="0" smtClean="0">
                <a:latin typeface="+mj-lt"/>
              </a:rPr>
              <a:t>Heat consumption: 442,000 kWh</a:t>
            </a:r>
          </a:p>
          <a:p>
            <a:pPr marL="594900" lvl="1" indent="-342900" defTabSz="358775">
              <a:spcBef>
                <a:spcPts val="1200"/>
              </a:spcBef>
              <a:buFont typeface="Wingdings" panose="05000000000000000000" pitchFamily="2" charset="2"/>
              <a:buChar char="q"/>
              <a:defRPr/>
            </a:pPr>
            <a:r>
              <a:rPr lang="en-GB" altLang="en-US" sz="2200" dirty="0" smtClean="0">
                <a:latin typeface="+mj-lt"/>
              </a:rPr>
              <a:t>Guaranteed savings :</a:t>
            </a:r>
          </a:p>
          <a:p>
            <a:pPr marL="594900" lvl="1" indent="-342900" defTabSz="358775">
              <a:spcBef>
                <a:spcPts val="1200"/>
              </a:spcBef>
              <a:buFont typeface="Wingdings" panose="05000000000000000000" pitchFamily="2" charset="2"/>
              <a:buChar char="§"/>
              <a:defRPr/>
            </a:pPr>
            <a:r>
              <a:rPr lang="en-GB" altLang="en-US" sz="2200" dirty="0" smtClean="0">
                <a:latin typeface="+mj-lt"/>
              </a:rPr>
              <a:t>Electricity: 626,000 kWh </a:t>
            </a:r>
          </a:p>
          <a:p>
            <a:pPr marL="594900" lvl="1" indent="-342900" defTabSz="358775">
              <a:spcBef>
                <a:spcPts val="1200"/>
              </a:spcBef>
              <a:buFont typeface="Wingdings" panose="05000000000000000000" pitchFamily="2" charset="2"/>
              <a:buChar char="§"/>
              <a:defRPr/>
            </a:pPr>
            <a:r>
              <a:rPr lang="en-GB" altLang="en-US" sz="2200" dirty="0" smtClean="0">
                <a:latin typeface="+mj-lt"/>
              </a:rPr>
              <a:t>Heat: 44,200 kWh</a:t>
            </a:r>
            <a:endParaRPr lang="en-GB" altLang="en-US" dirty="0">
              <a:latin typeface="+mj-lt"/>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11</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Slika 2"/>
          <p:cNvPicPr>
            <a:picLocks noChangeAspect="1"/>
          </p:cNvPicPr>
          <p:nvPr/>
        </p:nvPicPr>
        <p:blipFill>
          <a:blip r:embed="rId3" cstate="print"/>
          <a:stretch>
            <a:fillRect/>
          </a:stretch>
        </p:blipFill>
        <p:spPr>
          <a:xfrm>
            <a:off x="6647658" y="1205946"/>
            <a:ext cx="4299342" cy="2546905"/>
          </a:xfrm>
          <a:prstGeom prst="rect">
            <a:avLst/>
          </a:prstGeom>
        </p:spPr>
      </p:pic>
    </p:spTree>
    <p:extLst>
      <p:ext uri="{BB962C8B-B14F-4D97-AF65-F5344CB8AC3E}">
        <p14:creationId xmlns:p14="http://schemas.microsoft.com/office/powerpoint/2010/main" xmlns="" val="2507414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normAutofit fontScale="90000"/>
          </a:bodyPr>
          <a:lstStyle/>
          <a:p>
            <a:r>
              <a:rPr lang="sl-SI" altLang="en-US" dirty="0" err="1" smtClean="0">
                <a:latin typeface="Calibri Light" panose="020F0302020204030204" pitchFamily="34" charset="0"/>
              </a:rPr>
              <a:t>Experience</a:t>
            </a:r>
            <a:r>
              <a:rPr lang="sl-SI" altLang="en-US" dirty="0" smtClean="0">
                <a:latin typeface="Calibri Light" panose="020F0302020204030204" pitchFamily="34" charset="0"/>
              </a:rPr>
              <a:t> </a:t>
            </a:r>
            <a:r>
              <a:rPr lang="sl-SI" altLang="en-US" dirty="0">
                <a:latin typeface="Calibri Light" panose="020F0302020204030204" pitchFamily="34" charset="0"/>
              </a:rPr>
              <a:t>in </a:t>
            </a:r>
            <a:r>
              <a:rPr lang="sl-SI" altLang="en-US" dirty="0" err="1">
                <a:latin typeface="Calibri Light" panose="020F0302020204030204" pitchFamily="34" charset="0"/>
              </a:rPr>
              <a:t>Slovenia</a:t>
            </a:r>
            <a:r>
              <a:rPr lang="sl-SI" altLang="en-US" dirty="0">
                <a:latin typeface="Calibri Light" panose="020F0302020204030204" pitchFamily="34" charset="0"/>
              </a:rPr>
              <a:t> </a:t>
            </a:r>
            <a:r>
              <a:rPr lang="sl-SI" altLang="en-US" dirty="0" smtClean="0">
                <a:latin typeface="Calibri Light" panose="020F0302020204030204" pitchFamily="34" charset="0"/>
              </a:rPr>
              <a:t>–</a:t>
            </a:r>
            <a:r>
              <a:rPr lang="sl-SI" altLang="en-US" dirty="0"/>
              <a:t> </a:t>
            </a:r>
            <a:r>
              <a:rPr lang="sl-SI" altLang="en-US" dirty="0" smtClean="0"/>
              <a:t>R</a:t>
            </a:r>
            <a:r>
              <a:rPr lang="en-US" dirty="0" err="1" smtClean="0"/>
              <a:t>enovation</a:t>
            </a:r>
            <a:r>
              <a:rPr lang="en-US" dirty="0" smtClean="0"/>
              <a:t> </a:t>
            </a:r>
            <a:r>
              <a:rPr lang="en-US" dirty="0"/>
              <a:t>of a municipal building at Municipality </a:t>
            </a:r>
            <a:r>
              <a:rPr lang="en-US" dirty="0" err="1"/>
              <a:t>Brda</a:t>
            </a:r>
            <a:r>
              <a:rPr lang="en-US" dirty="0"/>
              <a:t> - MARIE project using the ESCO model GOLEA MARIE.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a:bodyPr>
          <a:lstStyle/>
          <a:p>
            <a:pPr marL="252000" lvl="1" indent="0" defTabSz="358775">
              <a:spcBef>
                <a:spcPts val="1200"/>
              </a:spcBef>
              <a:buNone/>
              <a:defRPr/>
            </a:pPr>
            <a:r>
              <a:rPr lang="sl-SI" altLang="en-US" sz="1600" dirty="0">
                <a:latin typeface="Calibri Light" panose="020F0302020204030204" pitchFamily="34" charset="0"/>
              </a:rPr>
              <a:t>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Pilot characteristics: Energy wasteful public office building owned by municipality, built in 1945</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Energy use indicator 190 kWh/m2, usable area 460 m².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Area: </a:t>
            </a:r>
            <a:r>
              <a:rPr lang="en-GB" altLang="en-US" dirty="0" err="1" smtClean="0">
                <a:latin typeface="Calibri Light" panose="020F0302020204030204" pitchFamily="34" charset="0"/>
              </a:rPr>
              <a:t>Brda</a:t>
            </a:r>
            <a:r>
              <a:rPr lang="en-GB" altLang="en-US" dirty="0" smtClean="0">
                <a:latin typeface="Calibri Light" panose="020F0302020204030204" pitchFamily="34" charset="0"/>
              </a:rPr>
              <a:t> Municipality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Population: 5,765 inhabitants of Municipality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Number / type of buildings: 1 public office building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Actors: GOLEA, </a:t>
            </a:r>
            <a:r>
              <a:rPr lang="en-GB" altLang="en-US" dirty="0" err="1" smtClean="0">
                <a:latin typeface="Calibri Light" panose="020F0302020204030204" pitchFamily="34" charset="0"/>
              </a:rPr>
              <a:t>Brda</a:t>
            </a:r>
            <a:r>
              <a:rPr lang="en-GB" altLang="en-US" dirty="0" smtClean="0">
                <a:latin typeface="Calibri Light" panose="020F0302020204030204" pitchFamily="34" charset="0"/>
              </a:rPr>
              <a:t> Municipality, subcontractors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Motivation: Energy consumption improvement (Energy efficiency action) </a:t>
            </a:r>
            <a:endParaRPr lang="en-GB" altLang="en-US"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12</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2226369" cy="69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Slika 5"/>
          <p:cNvPicPr/>
          <p:nvPr/>
        </p:nvPicPr>
        <p:blipFill rotWithShape="1">
          <a:blip r:embed="rId3" cstate="print"/>
          <a:srcRect l="50678" t="56663" r="24572" b="34531"/>
          <a:stretch/>
        </p:blipFill>
        <p:spPr bwMode="auto">
          <a:xfrm>
            <a:off x="349885" y="5962650"/>
            <a:ext cx="3822066" cy="66457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150351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normAutofit fontScale="90000"/>
          </a:bodyPr>
          <a:lstStyle/>
          <a:p>
            <a:r>
              <a:rPr lang="en-US" dirty="0"/>
              <a:t>An example of the renovation of a municipal building at Municipality </a:t>
            </a:r>
            <a:r>
              <a:rPr lang="en-US" dirty="0" err="1"/>
              <a:t>Brda</a:t>
            </a:r>
            <a:r>
              <a:rPr lang="en-US" dirty="0"/>
              <a:t> - MARIE project using the ESCO model GOLEA MARIE.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6743700" y="981075"/>
            <a:ext cx="4914900" cy="5543550"/>
          </a:xfrm>
        </p:spPr>
        <p:txBody>
          <a:bodyPr>
            <a:normAutofit/>
          </a:bodyPr>
          <a:lstStyle/>
          <a:p>
            <a:pPr marL="252000" lvl="1" indent="0" defTabSz="358775">
              <a:spcBef>
                <a:spcPts val="1200"/>
              </a:spcBef>
              <a:buNone/>
              <a:defRPr/>
            </a:pPr>
            <a:r>
              <a:rPr lang="en-GB" altLang="en-US" sz="1600" dirty="0" smtClean="0">
                <a:latin typeface="Calibri Light" panose="020F0302020204030204" pitchFamily="34" charset="0"/>
              </a:rPr>
              <a:t>	</a:t>
            </a:r>
          </a:p>
          <a:p>
            <a:pPr marL="252000" lvl="1" indent="0" defTabSz="358775">
              <a:spcBef>
                <a:spcPts val="1200"/>
              </a:spcBef>
              <a:buNone/>
              <a:defRPr/>
            </a:pPr>
            <a:r>
              <a:rPr lang="en-GB" altLang="en-US" dirty="0" smtClean="0">
                <a:latin typeface="Calibri Light" panose="020F0302020204030204" pitchFamily="34" charset="0"/>
              </a:rPr>
              <a:t>Energy audit, proposals to reduce energy costs </a:t>
            </a:r>
          </a:p>
          <a:p>
            <a:pPr marL="252000" lvl="1" indent="0" defTabSz="358775">
              <a:spcBef>
                <a:spcPts val="1200"/>
              </a:spcBef>
              <a:buNone/>
              <a:defRPr/>
            </a:pPr>
            <a:endParaRPr lang="en-GB" altLang="en-US" dirty="0" smtClean="0">
              <a:latin typeface="Calibri Light" panose="020F0302020204030204" pitchFamily="34" charset="0"/>
            </a:endParaRPr>
          </a:p>
          <a:p>
            <a:pPr marL="252000" lvl="1" indent="0" defTabSz="358775">
              <a:spcBef>
                <a:spcPts val="1200"/>
              </a:spcBef>
              <a:buNone/>
              <a:defRPr/>
            </a:pPr>
            <a:r>
              <a:rPr lang="en-GB" altLang="en-US" dirty="0" smtClean="0">
                <a:latin typeface="Calibri Light" panose="020F0302020204030204" pitchFamily="34" charset="0"/>
              </a:rPr>
              <a:t>Energy management  </a:t>
            </a:r>
          </a:p>
          <a:p>
            <a:pPr marL="252000" lvl="1" indent="0" defTabSz="358775">
              <a:spcBef>
                <a:spcPts val="1200"/>
              </a:spcBef>
              <a:buNone/>
              <a:defRPr/>
            </a:pPr>
            <a:endParaRPr lang="en-GB" altLang="en-US" dirty="0" smtClean="0">
              <a:latin typeface="Calibri Light" panose="020F0302020204030204" pitchFamily="34" charset="0"/>
            </a:endParaRPr>
          </a:p>
          <a:p>
            <a:pPr marL="252000" lvl="1" indent="0" defTabSz="358775">
              <a:spcBef>
                <a:spcPts val="1200"/>
              </a:spcBef>
              <a:buNone/>
              <a:defRPr/>
            </a:pPr>
            <a:r>
              <a:rPr lang="en-GB" altLang="en-US" dirty="0" smtClean="0">
                <a:latin typeface="Calibri Light" panose="020F0302020204030204" pitchFamily="34" charset="0"/>
              </a:rPr>
              <a:t>Energy monitoring and targeting (M&amp;T) </a:t>
            </a:r>
          </a:p>
          <a:p>
            <a:pPr marL="252000" lvl="1" indent="0" defTabSz="358775">
              <a:spcBef>
                <a:spcPts val="1200"/>
              </a:spcBef>
              <a:buNone/>
              <a:defRPr/>
            </a:pPr>
            <a:endParaRPr lang="en-GB" altLang="en-US" dirty="0" smtClean="0">
              <a:latin typeface="Calibri Light" panose="020F0302020204030204" pitchFamily="34" charset="0"/>
            </a:endParaRPr>
          </a:p>
          <a:p>
            <a:pPr marL="252000" lvl="1" indent="0" defTabSz="358775">
              <a:spcBef>
                <a:spcPts val="1200"/>
              </a:spcBef>
              <a:buNone/>
              <a:defRPr/>
            </a:pPr>
            <a:r>
              <a:rPr lang="en-GB" altLang="en-US" dirty="0" smtClean="0">
                <a:latin typeface="Calibri Light" panose="020F0302020204030204" pitchFamily="34" charset="0"/>
              </a:rPr>
              <a:t>Implement proposals to improve insulation  (co-financing by project MARIE) </a:t>
            </a:r>
          </a:p>
          <a:p>
            <a:pPr marL="252000" lvl="1" indent="0" defTabSz="358775">
              <a:spcBef>
                <a:spcPts val="1200"/>
              </a:spcBef>
              <a:buNone/>
              <a:defRPr/>
            </a:pPr>
            <a:endParaRPr lang="en-GB" altLang="en-US" dirty="0" smtClean="0">
              <a:latin typeface="Calibri Light" panose="020F0302020204030204" pitchFamily="34" charset="0"/>
            </a:endParaRPr>
          </a:p>
          <a:p>
            <a:pPr marL="252000" lvl="1" indent="0" defTabSz="358775">
              <a:spcBef>
                <a:spcPts val="1200"/>
              </a:spcBef>
              <a:buNone/>
              <a:defRPr/>
            </a:pPr>
            <a:r>
              <a:rPr lang="en-GB" altLang="en-US" dirty="0" smtClean="0">
                <a:latin typeface="Calibri Light" panose="020F0302020204030204" pitchFamily="34" charset="0"/>
              </a:rPr>
              <a:t>Implement ESCO financing model </a:t>
            </a:r>
            <a:endParaRPr lang="en-GB" altLang="en-US"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13</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2226369" cy="69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Slika 5"/>
          <p:cNvPicPr/>
          <p:nvPr/>
        </p:nvPicPr>
        <p:blipFill rotWithShape="1">
          <a:blip r:embed="rId3" cstate="print"/>
          <a:srcRect l="50678" t="56663" r="24572" b="34531"/>
          <a:stretch/>
        </p:blipFill>
        <p:spPr bwMode="auto">
          <a:xfrm>
            <a:off x="349885" y="5962650"/>
            <a:ext cx="3822066" cy="664576"/>
          </a:xfrm>
          <a:prstGeom prst="rect">
            <a:avLst/>
          </a:prstGeom>
          <a:ln>
            <a:noFill/>
          </a:ln>
          <a:extLst>
            <a:ext uri="{53640926-AAD7-44D8-BBD7-CCE9431645EC}">
              <a14:shadowObscured xmlns:a14="http://schemas.microsoft.com/office/drawing/2010/main" xmlns=""/>
            </a:ext>
          </a:extLst>
        </p:spPr>
      </p:pic>
      <p:pic>
        <p:nvPicPr>
          <p:cNvPr id="2" name="Slika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9885" y="1210598"/>
            <a:ext cx="5091470" cy="3818602"/>
          </a:xfrm>
          <a:prstGeom prst="rect">
            <a:avLst/>
          </a:prstGeom>
        </p:spPr>
      </p:pic>
      <p:cxnSp>
        <p:nvCxnSpPr>
          <p:cNvPr id="4" name="Raven puščični povezovalnik 3"/>
          <p:cNvCxnSpPr/>
          <p:nvPr/>
        </p:nvCxnSpPr>
        <p:spPr>
          <a:xfrm flipV="1">
            <a:off x="5441354" y="1466850"/>
            <a:ext cx="1530946" cy="361950"/>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12" name="Raven puščični povezovalnik 11"/>
          <p:cNvCxnSpPr/>
          <p:nvPr/>
        </p:nvCxnSpPr>
        <p:spPr>
          <a:xfrm>
            <a:off x="5441354" y="2314575"/>
            <a:ext cx="1530946" cy="266700"/>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13" name="Raven puščični povezovalnik 12"/>
          <p:cNvCxnSpPr/>
          <p:nvPr/>
        </p:nvCxnSpPr>
        <p:spPr>
          <a:xfrm>
            <a:off x="5441354" y="3086101"/>
            <a:ext cx="1530946" cy="352424"/>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15" name="Raven puščični povezovalnik 14"/>
          <p:cNvCxnSpPr/>
          <p:nvPr/>
        </p:nvCxnSpPr>
        <p:spPr>
          <a:xfrm>
            <a:off x="5441354" y="3735953"/>
            <a:ext cx="1530946" cy="569349"/>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17" name="Raven puščični povezovalnik 16"/>
          <p:cNvCxnSpPr/>
          <p:nvPr/>
        </p:nvCxnSpPr>
        <p:spPr>
          <a:xfrm>
            <a:off x="5441354" y="4416068"/>
            <a:ext cx="1530946" cy="984609"/>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287445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normAutofit/>
          </a:bodyPr>
          <a:lstStyle/>
          <a:p>
            <a:r>
              <a:rPr lang="en-US" dirty="0"/>
              <a:t>An example of the renovation of a municipal building at Municipality </a:t>
            </a:r>
            <a:r>
              <a:rPr lang="en-US" dirty="0" err="1"/>
              <a:t>Brda</a:t>
            </a:r>
            <a:r>
              <a:rPr lang="en-US" dirty="0"/>
              <a:t> </a:t>
            </a:r>
            <a:r>
              <a:rPr lang="en-US" dirty="0" smtClean="0"/>
              <a:t>– </a:t>
            </a:r>
            <a:r>
              <a:rPr lang="sl-SI" dirty="0" err="1" smtClean="0"/>
              <a:t>Energy</a:t>
            </a:r>
            <a:r>
              <a:rPr lang="sl-SI" dirty="0" smtClean="0"/>
              <a:t> Management </a:t>
            </a:r>
            <a:r>
              <a:rPr lang="sl-SI" dirty="0" err="1" smtClean="0"/>
              <a:t>System</a:t>
            </a:r>
            <a:r>
              <a:rPr lang="sl-SI" dirty="0" smtClean="0"/>
              <a:t> (EMS)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a:bodyPr>
          <a:lstStyle/>
          <a:p>
            <a:pPr marL="252000" lvl="1" indent="0" defTabSz="358775">
              <a:spcBef>
                <a:spcPts val="1200"/>
              </a:spcBef>
              <a:buNone/>
              <a:defRPr/>
            </a:pPr>
            <a:r>
              <a:rPr lang="sl-SI" altLang="en-US" sz="1600" dirty="0">
                <a:latin typeface="Calibri Light" panose="020F0302020204030204" pitchFamily="34" charset="0"/>
              </a:rPr>
              <a:t>	</a:t>
            </a:r>
          </a:p>
          <a:p>
            <a:pPr marL="594900" lvl="1" indent="-342900" defTabSz="358775">
              <a:spcBef>
                <a:spcPts val="1200"/>
              </a:spcBef>
              <a:buFont typeface="Wingdings" panose="05000000000000000000" pitchFamily="2" charset="2"/>
              <a:buChar char="q"/>
              <a:defRPr/>
            </a:pPr>
            <a:r>
              <a:rPr lang="en-US" altLang="en-US" dirty="0" smtClean="0">
                <a:latin typeface="Calibri Light" panose="020F0302020204030204" pitchFamily="34" charset="0"/>
              </a:rPr>
              <a:t>Implementation </a:t>
            </a:r>
            <a:r>
              <a:rPr lang="en-US" altLang="en-US" dirty="0">
                <a:latin typeface="Calibri Light" panose="020F0302020204030204" pitchFamily="34" charset="0"/>
              </a:rPr>
              <a:t>of pilot energy management system CSRE </a:t>
            </a:r>
            <a:endParaRPr lang="sl-SI" altLang="en-US" dirty="0" smtClean="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US" altLang="en-US" dirty="0" smtClean="0">
                <a:latin typeface="Calibri Light" panose="020F0302020204030204" pitchFamily="34" charset="0"/>
              </a:rPr>
              <a:t>Based </a:t>
            </a:r>
            <a:r>
              <a:rPr lang="en-US" altLang="en-US" dirty="0">
                <a:latin typeface="Calibri Light" panose="020F0302020204030204" pitchFamily="34" charset="0"/>
              </a:rPr>
              <a:t>on data from monthly energy bills. </a:t>
            </a:r>
            <a:endParaRPr lang="sl-SI" altLang="en-US" dirty="0" smtClean="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US" altLang="en-US" dirty="0" smtClean="0">
                <a:latin typeface="Calibri Light" panose="020F0302020204030204" pitchFamily="34" charset="0"/>
              </a:rPr>
              <a:t>Energy </a:t>
            </a:r>
            <a:r>
              <a:rPr lang="en-US" altLang="en-US" dirty="0">
                <a:latin typeface="Calibri Light" panose="020F0302020204030204" pitchFamily="34" charset="0"/>
              </a:rPr>
              <a:t>supervisory system data integration (Municipality building </a:t>
            </a:r>
            <a:r>
              <a:rPr lang="en-US" altLang="en-US" dirty="0" err="1">
                <a:latin typeface="Calibri Light" panose="020F0302020204030204" pitchFamily="34" charset="0"/>
              </a:rPr>
              <a:t>Brda</a:t>
            </a:r>
            <a:r>
              <a:rPr lang="en-US" altLang="en-US" dirty="0">
                <a:latin typeface="Calibri Light" panose="020F0302020204030204" pitchFamily="34" charset="0"/>
              </a:rPr>
              <a:t>). </a:t>
            </a:r>
            <a:endParaRPr lang="sl-SI" altLang="en-US" dirty="0" smtClean="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US" altLang="en-US" dirty="0" smtClean="0">
                <a:latin typeface="Calibri Light" panose="020F0302020204030204" pitchFamily="34" charset="0"/>
              </a:rPr>
              <a:t>Setting </a:t>
            </a:r>
            <a:r>
              <a:rPr lang="en-US" altLang="en-US" dirty="0">
                <a:latin typeface="Calibri Light" panose="020F0302020204030204" pitchFamily="34" charset="0"/>
              </a:rPr>
              <a:t>first energy performance indicators. </a:t>
            </a:r>
            <a:endParaRPr lang="sl-SI" altLang="en-US" dirty="0" smtClean="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US" altLang="en-US" dirty="0" smtClean="0">
                <a:latin typeface="Calibri Light" panose="020F0302020204030204" pitchFamily="34" charset="0"/>
              </a:rPr>
              <a:t>Evaluation </a:t>
            </a:r>
            <a:r>
              <a:rPr lang="en-US" altLang="en-US" dirty="0">
                <a:latin typeface="Calibri Light" panose="020F0302020204030204" pitchFamily="34" charset="0"/>
              </a:rPr>
              <a:t>on energy efficiency. </a:t>
            </a:r>
            <a:endParaRPr lang="sl-SI" altLang="en-US" dirty="0" smtClean="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US" altLang="en-US" dirty="0" smtClean="0">
                <a:latin typeface="Calibri Light" panose="020F0302020204030204" pitchFamily="34" charset="0"/>
              </a:rPr>
              <a:t>Encouraging </a:t>
            </a:r>
            <a:r>
              <a:rPr lang="en-US" altLang="en-US" dirty="0">
                <a:latin typeface="Calibri Light" panose="020F0302020204030204" pitchFamily="34" charset="0"/>
              </a:rPr>
              <a:t>first steps for improving energy efficiency, based on systematic energy efficiency </a:t>
            </a:r>
            <a:r>
              <a:rPr lang="en-US" altLang="en-US" dirty="0" smtClean="0">
                <a:latin typeface="Calibri Light" panose="020F0302020204030204" pitchFamily="34" charset="0"/>
              </a:rPr>
              <a:t>evaluation</a:t>
            </a:r>
            <a:r>
              <a:rPr lang="en-US" altLang="en-US" dirty="0">
                <a:latin typeface="Calibri Light" panose="020F0302020204030204" pitchFamily="34" charset="0"/>
              </a:rPr>
              <a:t>. </a:t>
            </a:r>
            <a:endParaRPr lang="sl-SI" altLang="en-US" dirty="0" smtClean="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US" altLang="en-US" dirty="0" smtClean="0">
                <a:latin typeface="Calibri Light" panose="020F0302020204030204" pitchFamily="34" charset="0"/>
              </a:rPr>
              <a:t>Setting </a:t>
            </a:r>
            <a:r>
              <a:rPr lang="en-US" altLang="en-US" dirty="0">
                <a:latin typeface="Calibri Light" panose="020F0302020204030204" pitchFamily="34" charset="0"/>
              </a:rPr>
              <a:t>strong base for long-term energy savings.</a:t>
            </a:r>
            <a:endParaRPr lang="sl-SI" altLang="en-US"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14</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2226369" cy="69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Slika 5"/>
          <p:cNvPicPr/>
          <p:nvPr/>
        </p:nvPicPr>
        <p:blipFill rotWithShape="1">
          <a:blip r:embed="rId3" cstate="print"/>
          <a:srcRect l="50678" t="56663" r="24572" b="34531"/>
          <a:stretch/>
        </p:blipFill>
        <p:spPr bwMode="auto">
          <a:xfrm>
            <a:off x="349885" y="5962650"/>
            <a:ext cx="3822066" cy="66457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91959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0" y="2"/>
            <a:ext cx="9001125" cy="981075"/>
          </a:xfrm>
        </p:spPr>
        <p:txBody>
          <a:bodyPr>
            <a:normAutofit/>
          </a:bodyPr>
          <a:lstStyle/>
          <a:p>
            <a:r>
              <a:rPr lang="sl-SI" dirty="0" smtClean="0"/>
              <a:t>GOLEA-MARIE </a:t>
            </a:r>
            <a:br>
              <a:rPr lang="sl-SI" dirty="0" smtClean="0"/>
            </a:br>
            <a:r>
              <a:rPr lang="sl-SI" dirty="0" smtClean="0"/>
              <a:t>MODEL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a:bodyPr>
          <a:lstStyle/>
          <a:p>
            <a:pPr marL="252000" lvl="1" indent="0" defTabSz="358775">
              <a:spcBef>
                <a:spcPts val="1200"/>
              </a:spcBef>
              <a:buNone/>
              <a:defRPr/>
            </a:pPr>
            <a:r>
              <a:rPr lang="sl-SI" altLang="en-US" sz="1600" dirty="0">
                <a:latin typeface="Calibri Light" panose="020F0302020204030204" pitchFamily="34" charset="0"/>
              </a:rPr>
              <a:t>	</a:t>
            </a: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15</a:t>
            </a:fld>
            <a:endParaRPr lang="de-DE" altLang="en-US" sz="1400" dirty="0">
              <a:solidFill>
                <a:srgbClr val="009A46"/>
              </a:solidFill>
              <a:latin typeface="Calibri Light" panose="020F0302020204030204" pitchFamily="34" charset="0"/>
            </a:endParaRPr>
          </a:p>
        </p:txBody>
      </p:sp>
      <p:pic>
        <p:nvPicPr>
          <p:cNvPr id="7" name="Slika 6"/>
          <p:cNvPicPr/>
          <p:nvPr/>
        </p:nvPicPr>
        <p:blipFill rotWithShape="1">
          <a:blip r:embed="rId2" cstate="print"/>
          <a:srcRect l="43302" t="22803" r="6145" b="16455"/>
          <a:stretch/>
        </p:blipFill>
        <p:spPr bwMode="auto">
          <a:xfrm>
            <a:off x="2183130" y="247650"/>
            <a:ext cx="9608820" cy="6453188"/>
          </a:xfrm>
          <a:prstGeom prst="rect">
            <a:avLst/>
          </a:prstGeom>
          <a:ln>
            <a:noFill/>
          </a:ln>
          <a:extLst>
            <a:ext uri="{53640926-AAD7-44D8-BBD7-CCE9431645EC}">
              <a14:shadowObscured xmlns:a14="http://schemas.microsoft.com/office/drawing/2010/main" xmlns=""/>
            </a:ext>
          </a:extLst>
        </p:spPr>
      </p:pic>
      <p:pic>
        <p:nvPicPr>
          <p:cNvPr id="11" name="Grafik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225" y="6000752"/>
            <a:ext cx="2414443"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3074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normAutofit/>
          </a:bodyPr>
          <a:lstStyle/>
          <a:p>
            <a:r>
              <a:rPr lang="en-US" dirty="0"/>
              <a:t>An example of the renovation of a municipal building at Municipality </a:t>
            </a:r>
            <a:r>
              <a:rPr lang="en-US" dirty="0" err="1"/>
              <a:t>Brda</a:t>
            </a:r>
            <a:r>
              <a:rPr lang="en-US" dirty="0"/>
              <a:t>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a:bodyPr>
          <a:lstStyle/>
          <a:p>
            <a:pPr marL="252000" lvl="1" indent="0" defTabSz="358775">
              <a:spcBef>
                <a:spcPts val="1200"/>
              </a:spcBef>
              <a:buNone/>
              <a:defRPr/>
            </a:pPr>
            <a:r>
              <a:rPr lang="en-GB" altLang="en-US" sz="1600" dirty="0" smtClean="0">
                <a:latin typeface="Calibri Light" panose="020F0302020204030204" pitchFamily="34" charset="0"/>
              </a:rPr>
              <a:t>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The EU commission just approved technical assistance through EIB ELENA  in the range of 2.25 million € for carrying out at least 45 million € renovation projects in the next 3 years in 23 cooperating municipalities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The amount of co-financing for project preparation up to contract signature with an contractor (through PPP or PP) is 90% or 2,025,000 €, while 10% or 225,000 € will be provided by the municipalities themselves.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The largest share of projects is focused on deep renovation of public buildings.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Estimated investments carried out on 97 public buildings will amount to 41,740,661 €.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In addition there is 7,318,651 € projected for carrying out investment in construction of district heating systems powered by RES, 5,527,736 € for renovation of public lighting systems, 2,457,300 € for supporting sustainable urban mobility and 1,835,000 € for improvement of public utility systems from an energy perspective (altogether about 59 million€) </a:t>
            </a: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16</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2226369" cy="69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Slika 5"/>
          <p:cNvPicPr/>
          <p:nvPr/>
        </p:nvPicPr>
        <p:blipFill rotWithShape="1">
          <a:blip r:embed="rId3" cstate="print"/>
          <a:srcRect l="50678" t="56663" r="24572" b="34531"/>
          <a:stretch/>
        </p:blipFill>
        <p:spPr bwMode="auto">
          <a:xfrm>
            <a:off x="349885" y="5962650"/>
            <a:ext cx="3822066" cy="66457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037388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en-US" altLang="en-US" dirty="0">
                <a:latin typeface="Calibri Light" panose="020F0302020204030204" pitchFamily="34" charset="0"/>
              </a:rPr>
              <a:t>Long-Term Strategy for </a:t>
            </a:r>
            <a:r>
              <a:rPr lang="de-DE" altLang="en-US" dirty="0" err="1">
                <a:latin typeface="Calibri Light" panose="020F0302020204030204" pitchFamily="34" charset="0"/>
              </a:rPr>
              <a:t>m</a:t>
            </a:r>
            <a:r>
              <a:rPr lang="de-DE" altLang="en-US" dirty="0" err="1" smtClean="0">
                <a:latin typeface="Calibri Light" panose="020F0302020204030204" pitchFamily="34" charset="0"/>
              </a:rPr>
              <a:t>obilising</a:t>
            </a:r>
            <a:r>
              <a:rPr lang="de-DE" altLang="en-US" dirty="0" smtClean="0">
                <a:latin typeface="Calibri Light" panose="020F0302020204030204" pitchFamily="34" charset="0"/>
              </a:rPr>
              <a:t> </a:t>
            </a:r>
            <a:r>
              <a:rPr lang="en-US" altLang="en-US" dirty="0" smtClean="0">
                <a:latin typeface="Calibri Light" panose="020F0302020204030204" pitchFamily="34" charset="0"/>
              </a:rPr>
              <a:t>Investments </a:t>
            </a:r>
            <a:r>
              <a:rPr lang="en-US" altLang="en-US" dirty="0">
                <a:latin typeface="Calibri Light" panose="020F0302020204030204" pitchFamily="34" charset="0"/>
              </a:rPr>
              <a:t>in the </a:t>
            </a:r>
            <a:r>
              <a:rPr lang="en-US" altLang="en-US" dirty="0" smtClean="0">
                <a:latin typeface="Calibri Light" panose="020F0302020204030204" pitchFamily="34" charset="0"/>
              </a:rPr>
              <a:t>energy renovation of buildings</a:t>
            </a:r>
            <a:r>
              <a:rPr lang="sl-SI" altLang="en-US" dirty="0" smtClean="0">
                <a:latin typeface="Calibri Light" panose="020F0302020204030204" pitchFamily="34" charset="0"/>
              </a:rPr>
              <a:t> (DSEPS) in </a:t>
            </a:r>
            <a:r>
              <a:rPr lang="sl-SI" altLang="en-US" dirty="0" err="1" smtClean="0">
                <a:latin typeface="Calibri Light" panose="020F0302020204030204" pitchFamily="34" charset="0"/>
              </a:rPr>
              <a:t>Slovenia</a:t>
            </a:r>
            <a:r>
              <a:rPr lang="sl-SI" altLang="en-US" dirty="0" smtClean="0">
                <a:latin typeface="Calibri Light" panose="020F0302020204030204" pitchFamily="34" charset="0"/>
              </a:rPr>
              <a:t>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fontScale="25000" lnSpcReduction="20000"/>
          </a:bodyPr>
          <a:lstStyle/>
          <a:p>
            <a:pPr marL="537750" lvl="1" indent="-285750" defTabSz="358775">
              <a:spcBef>
                <a:spcPts val="1200"/>
              </a:spcBef>
              <a:buFont typeface="Wingdings" panose="05000000000000000000" pitchFamily="2" charset="2"/>
              <a:buChar char="q"/>
              <a:defRPr/>
            </a:pPr>
            <a:r>
              <a:rPr lang="en-GB" altLang="en-US" sz="8000" dirty="0" smtClean="0">
                <a:latin typeface="Calibri Light" panose="020F0302020204030204" pitchFamily="34" charset="0"/>
              </a:rPr>
              <a:t>The intermediate targets set out in DSEPS up to 2030 are as follows: </a:t>
            </a:r>
          </a:p>
          <a:p>
            <a:pPr marL="537750" lvl="1" indent="-285750" defTabSz="358775">
              <a:spcBef>
                <a:spcPts val="1200"/>
              </a:spcBef>
              <a:buFont typeface="Wingdings" panose="05000000000000000000" pitchFamily="2" charset="2"/>
              <a:buChar char="§"/>
              <a:defRPr/>
            </a:pPr>
            <a:r>
              <a:rPr lang="en-GB" altLang="en-US" sz="7200" dirty="0" smtClean="0">
                <a:latin typeface="Calibri Light" panose="020F0302020204030204" pitchFamily="34" charset="0"/>
              </a:rPr>
              <a:t> to reduce end-use energy consumption in buildings by 15% by 2020 and 30% by 2030 relative to 2005; </a:t>
            </a:r>
          </a:p>
          <a:p>
            <a:pPr marL="537750" lvl="1" indent="-285750" defTabSz="358775">
              <a:spcBef>
                <a:spcPts val="1200"/>
              </a:spcBef>
              <a:buFont typeface="Wingdings" panose="05000000000000000000" pitchFamily="2" charset="2"/>
              <a:buChar char="§"/>
              <a:defRPr/>
            </a:pPr>
            <a:r>
              <a:rPr lang="en-GB" altLang="en-US" sz="7200" dirty="0" smtClean="0">
                <a:latin typeface="Calibri Light" panose="020F0302020204030204" pitchFamily="34" charset="0"/>
              </a:rPr>
              <a:t>to have at least two-thirds of energy in buildings produced from renewable energy sources; </a:t>
            </a:r>
          </a:p>
          <a:p>
            <a:pPr marL="537750" lvl="1" indent="-285750" defTabSz="358775">
              <a:spcBef>
                <a:spcPts val="1200"/>
              </a:spcBef>
              <a:buFont typeface="Wingdings" panose="05000000000000000000" pitchFamily="2" charset="2"/>
              <a:buChar char="§"/>
              <a:defRPr/>
            </a:pPr>
            <a:r>
              <a:rPr lang="en-GB" altLang="en-US" sz="7200" dirty="0" smtClean="0">
                <a:latin typeface="Calibri Light" panose="020F0302020204030204" pitchFamily="34" charset="0"/>
              </a:rPr>
              <a:t>to reduce greenhouse gas emissions in buildings by 60 % by 2020 and at least 70 % by 2030 relative to 2005; </a:t>
            </a:r>
          </a:p>
          <a:p>
            <a:pPr marL="537750" lvl="1" indent="-285750" defTabSz="358775">
              <a:spcBef>
                <a:spcPts val="1200"/>
              </a:spcBef>
              <a:buFont typeface="Wingdings" panose="05000000000000000000" pitchFamily="2" charset="2"/>
              <a:buChar char="§"/>
              <a:defRPr/>
            </a:pPr>
            <a:r>
              <a:rPr lang="en-GB" altLang="en-US" sz="7200" dirty="0" smtClean="0">
                <a:latin typeface="Calibri Light" panose="020F0302020204030204" pitchFamily="34" charset="0"/>
              </a:rPr>
              <a:t>to carry out energy renovation on at least 26 million m2 of building floor area, or 1.3–1.7 million m2 annually, with just over one third of this total renovated to nearly zero-energy building standard (AN </a:t>
            </a:r>
            <a:r>
              <a:rPr lang="en-GB" altLang="en-US" sz="7200" dirty="0" err="1" smtClean="0">
                <a:latin typeface="Calibri Light" panose="020F0302020204030204" pitchFamily="34" charset="0"/>
              </a:rPr>
              <a:t>sNES</a:t>
            </a:r>
            <a:r>
              <a:rPr lang="en-GB" altLang="en-US" sz="7200" dirty="0" smtClean="0">
                <a:latin typeface="Calibri Light" panose="020F0302020204030204" pitchFamily="34" charset="0"/>
              </a:rPr>
              <a:t>).</a:t>
            </a:r>
            <a:endParaRPr lang="en-GB" altLang="en-US" sz="8000" dirty="0" smtClean="0">
              <a:latin typeface="Calibri Light" panose="020F0302020204030204" pitchFamily="34" charset="0"/>
            </a:endParaRPr>
          </a:p>
          <a:p>
            <a:pPr marL="537750" lvl="1" indent="-285750" defTabSz="358775">
              <a:spcBef>
                <a:spcPts val="1200"/>
              </a:spcBef>
              <a:buFont typeface="Wingdings" panose="05000000000000000000" pitchFamily="2" charset="2"/>
              <a:buChar char="q"/>
              <a:defRPr/>
            </a:pPr>
            <a:r>
              <a:rPr lang="en-GB" altLang="en-US" sz="8000" dirty="0" smtClean="0">
                <a:latin typeface="Calibri Light" panose="020F0302020204030204" pitchFamily="34" charset="0"/>
              </a:rPr>
              <a:t>The Strategy’s operational targets up to 2020 or 2030 are as follows: </a:t>
            </a:r>
          </a:p>
          <a:p>
            <a:pPr marL="537750" lvl="1" indent="-285750" defTabSz="358775">
              <a:spcBef>
                <a:spcPts val="1200"/>
              </a:spcBef>
              <a:buFont typeface="Wingdings" panose="05000000000000000000" pitchFamily="2" charset="2"/>
              <a:buChar char="§"/>
              <a:defRPr/>
            </a:pPr>
            <a:r>
              <a:rPr lang="en-GB" altLang="en-US" sz="7200" dirty="0" smtClean="0">
                <a:latin typeface="Calibri Light" panose="020F0302020204030204" pitchFamily="34" charset="0"/>
              </a:rPr>
              <a:t>the renovation of 3% of public buildings owned or occupied by central government each year (between 15,000 and 25,000 m²); </a:t>
            </a:r>
          </a:p>
          <a:p>
            <a:pPr marL="537750" lvl="1" indent="-285750" defTabSz="358775">
              <a:spcBef>
                <a:spcPts val="1200"/>
              </a:spcBef>
              <a:buFont typeface="Wingdings" panose="05000000000000000000" pitchFamily="2" charset="2"/>
              <a:buChar char="§"/>
              <a:defRPr/>
            </a:pPr>
            <a:r>
              <a:rPr lang="en-GB" altLang="en-US" sz="7200" dirty="0" smtClean="0">
                <a:latin typeface="Calibri Light" panose="020F0302020204030204" pitchFamily="34" charset="0"/>
              </a:rPr>
              <a:t>the renovation of 1.8 million m² of the floor area of buildings in the wider public sector between 2014 and 2023 (OP EKP); </a:t>
            </a:r>
          </a:p>
          <a:p>
            <a:pPr marL="537750" lvl="1" indent="-285750" defTabSz="358775">
              <a:spcBef>
                <a:spcPts val="1200"/>
              </a:spcBef>
              <a:buFont typeface="Wingdings" panose="05000000000000000000" pitchFamily="2" charset="2"/>
              <a:buChar char="§"/>
              <a:defRPr/>
            </a:pPr>
            <a:r>
              <a:rPr lang="en-GB" altLang="en-US" sz="7200" b="1" dirty="0" smtClean="0">
                <a:latin typeface="Calibri Light" panose="020F0302020204030204" pitchFamily="34" charset="0"/>
              </a:rPr>
              <a:t>an improvement in the ratio between public funds invested and investment incentives in the public sector to 1: 3 (OP TGP 2020); </a:t>
            </a:r>
          </a:p>
          <a:p>
            <a:pPr marL="537750" lvl="1" indent="-285750" defTabSz="358775">
              <a:spcBef>
                <a:spcPts val="1200"/>
              </a:spcBef>
              <a:buFont typeface="Wingdings" panose="05000000000000000000" pitchFamily="2" charset="2"/>
              <a:buChar char="§"/>
              <a:defRPr/>
            </a:pPr>
            <a:r>
              <a:rPr lang="en-GB" altLang="en-US" sz="7200" dirty="0" smtClean="0">
                <a:latin typeface="Calibri Light" panose="020F0302020204030204" pitchFamily="34" charset="0"/>
              </a:rPr>
              <a:t>the implementation of five energy renovation demonstration projects for different building types (OP EKP).</a:t>
            </a: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252000" lvl="1" indent="0" defTabSz="358775">
              <a:spcBef>
                <a:spcPts val="1200"/>
              </a:spcBef>
              <a:buNone/>
              <a:defRPr/>
            </a:pPr>
            <a:r>
              <a:rPr lang="en-GB" altLang="en-US" sz="1600" dirty="0" smtClean="0">
                <a:latin typeface="Calibri Light" panose="020F0302020204030204" pitchFamily="34" charset="0"/>
              </a:rPr>
              <a:t>	</a:t>
            </a:r>
          </a:p>
          <a:p>
            <a:pPr marL="252000" lvl="1" indent="0" defTabSz="358775">
              <a:spcBef>
                <a:spcPts val="1200"/>
              </a:spcBef>
              <a:buNone/>
              <a:defRPr/>
            </a:pPr>
            <a:endParaRPr lang="en-GB" altLang="en-US" sz="1600" dirty="0" smtClean="0">
              <a:solidFill>
                <a:srgbClr val="008000"/>
              </a:solidFill>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solidFill>
                <a:srgbClr val="008000"/>
              </a:solidFill>
              <a:latin typeface="Calibri Light" panose="020F0302020204030204" pitchFamily="34" charset="0"/>
            </a:endParaRPr>
          </a:p>
          <a:p>
            <a:pPr marL="0" indent="0" defTabSz="358775">
              <a:spcBef>
                <a:spcPct val="0"/>
              </a:spcBef>
              <a:buNone/>
              <a:defRPr/>
            </a:pPr>
            <a:endParaRPr lang="en-GB"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17</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8923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en-US" altLang="en-US" dirty="0" smtClean="0">
                <a:latin typeface="Calibri Light" panose="020F0302020204030204" pitchFamily="34" charset="0"/>
              </a:rPr>
              <a:t>National tender for co-financing energy renovation </a:t>
            </a:r>
          </a:p>
        </p:txBody>
      </p:sp>
      <p:sp>
        <p:nvSpPr>
          <p:cNvPr id="10243" name="Inhaltsplatzhalter 29"/>
          <p:cNvSpPr>
            <a:spLocks noGrp="1"/>
          </p:cNvSpPr>
          <p:nvPr>
            <p:ph idx="1"/>
          </p:nvPr>
        </p:nvSpPr>
        <p:spPr>
          <a:xfrm>
            <a:off x="1774825" y="981075"/>
            <a:ext cx="8858250" cy="5543550"/>
          </a:xfrm>
        </p:spPr>
        <p:txBody>
          <a:bodyPr>
            <a:normAutofit fontScale="92500" lnSpcReduction="10000"/>
          </a:bodyPr>
          <a:lstStyle/>
          <a:p>
            <a:pPr marL="252000" lvl="1" indent="0" defTabSz="358775">
              <a:spcBef>
                <a:spcPts val="1200"/>
              </a:spcBef>
              <a:buNone/>
              <a:defRPr/>
            </a:pPr>
            <a:r>
              <a:rPr lang="en-GB" altLang="en-US" dirty="0" smtClean="0">
                <a:latin typeface="Calibri Light" panose="020F0302020204030204" pitchFamily="34" charset="0"/>
              </a:rPr>
              <a:t>Investments in building renovation of approx. EUR 6.7 billion will be required to achieve these targets in the period leading up to 2030: three-quarters in the housing sector, 10 % in the public sector and 15% in the private service sector. </a:t>
            </a:r>
          </a:p>
          <a:p>
            <a:pPr marL="252000" lvl="1" indent="0" defTabSz="358775">
              <a:spcBef>
                <a:spcPts val="1200"/>
              </a:spcBef>
              <a:buNone/>
              <a:defRPr/>
            </a:pPr>
            <a:r>
              <a:rPr lang="en-GB" altLang="en-US" dirty="0" smtClean="0">
                <a:latin typeface="Calibri Light" panose="020F0302020204030204" pitchFamily="34" charset="0"/>
              </a:rPr>
              <a:t>This means annual investments of between EUR 350 and 450 million: approx. EUR 300 million in the housing sector and EUR 100 million in the service sector (EUR 40 million in the public sector and EUR 60 million in the private sector)</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National tender for co-financing of energy renovation</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Co-financing rate : Up to 40% of investment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Financing: European Cohesion fund 85%, National participation 15 % </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Eligible measures : All measures related to improving energy efficiency and the share of renewable energy in buildings primary energy </a:t>
            </a:r>
            <a:r>
              <a:rPr lang="en-GB" altLang="en-US" b="1" dirty="0" smtClean="0">
                <a:latin typeface="Calibri Light" panose="020F0302020204030204" pitchFamily="34" charset="0"/>
              </a:rPr>
              <a:t>on existing buildings</a:t>
            </a:r>
          </a:p>
          <a:p>
            <a:pPr marL="594900" lvl="1" indent="-342900" defTabSz="358775">
              <a:spcBef>
                <a:spcPts val="1200"/>
              </a:spcBef>
              <a:buFont typeface="Wingdings" panose="05000000000000000000" pitchFamily="2" charset="2"/>
              <a:buChar char="q"/>
              <a:defRPr/>
            </a:pPr>
            <a:r>
              <a:rPr lang="en-GB" altLang="en-US" dirty="0" smtClean="0">
                <a:latin typeface="Calibri Light" panose="020F0302020204030204" pitchFamily="34" charset="0"/>
              </a:rPr>
              <a:t>First round will be initiated in December, for which projects will have to be realized by the end of 2018. </a:t>
            </a: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252000" lvl="1" indent="0" defTabSz="358775">
              <a:spcBef>
                <a:spcPts val="1200"/>
              </a:spcBef>
              <a:buNone/>
              <a:defRPr/>
            </a:pPr>
            <a:r>
              <a:rPr lang="en-GB" altLang="en-US" sz="1600" dirty="0" smtClean="0">
                <a:latin typeface="Calibri Light" panose="020F0302020204030204" pitchFamily="34" charset="0"/>
              </a:rPr>
              <a:t>	</a:t>
            </a:r>
          </a:p>
          <a:p>
            <a:pPr marL="252000" lvl="1" indent="0" defTabSz="358775">
              <a:spcBef>
                <a:spcPts val="1200"/>
              </a:spcBef>
              <a:buNone/>
              <a:defRPr/>
            </a:pPr>
            <a:endParaRPr lang="en-GB" altLang="en-US" sz="1600" dirty="0" smtClean="0">
              <a:solidFill>
                <a:srgbClr val="008000"/>
              </a:solidFill>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solidFill>
                <a:srgbClr val="008000"/>
              </a:solidFill>
              <a:latin typeface="Calibri Light" panose="020F0302020204030204" pitchFamily="34" charset="0"/>
            </a:endParaRPr>
          </a:p>
          <a:p>
            <a:pPr marL="0" indent="0" defTabSz="358775">
              <a:spcBef>
                <a:spcPct val="0"/>
              </a:spcBef>
              <a:buNone/>
              <a:defRPr/>
            </a:pPr>
            <a:endParaRPr lang="en-GB"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18</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8474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normAutofit/>
          </a:bodyPr>
          <a:lstStyle/>
          <a:p>
            <a:r>
              <a:rPr lang="sl-SI" dirty="0" err="1" smtClean="0"/>
              <a:t>National</a:t>
            </a:r>
            <a:r>
              <a:rPr lang="sl-SI" dirty="0" smtClean="0"/>
              <a:t> tender </a:t>
            </a:r>
            <a:r>
              <a:rPr lang="sl-SI" dirty="0" err="1" smtClean="0"/>
              <a:t>for</a:t>
            </a:r>
            <a:r>
              <a:rPr lang="sl-SI" dirty="0" smtClean="0"/>
              <a:t> </a:t>
            </a:r>
            <a:r>
              <a:rPr lang="sl-SI" dirty="0" err="1" smtClean="0"/>
              <a:t>energy</a:t>
            </a:r>
            <a:r>
              <a:rPr lang="sl-SI" dirty="0" smtClean="0"/>
              <a:t> </a:t>
            </a:r>
            <a:r>
              <a:rPr lang="sl-SI" dirty="0" err="1" smtClean="0"/>
              <a:t>renovation</a:t>
            </a:r>
            <a:r>
              <a:rPr lang="sl-SI" dirty="0" smtClean="0"/>
              <a:t> </a:t>
            </a:r>
            <a:endParaRPr lang="de-DE" altLang="en-US" dirty="0" smtClean="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19</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29800" y="36884"/>
            <a:ext cx="2226369" cy="69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Slika 7"/>
          <p:cNvPicPr/>
          <p:nvPr/>
        </p:nvPicPr>
        <p:blipFill rotWithShape="1">
          <a:blip r:embed="rId3" cstate="print"/>
          <a:srcRect l="54894" t="27925" r="11045" b="35038"/>
          <a:stretch/>
        </p:blipFill>
        <p:spPr bwMode="auto">
          <a:xfrm>
            <a:off x="885826" y="873125"/>
            <a:ext cx="9515474" cy="56515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320096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pPr eaLnBrk="1" hangingPunct="1"/>
            <a:r>
              <a:rPr lang="sl-SI" altLang="en-US" dirty="0" smtClean="0">
                <a:latin typeface="Calibri Light" panose="020F0302020204030204" pitchFamily="34" charset="0"/>
              </a:rPr>
              <a:t>EPC business model categorization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233715" y="981075"/>
            <a:ext cx="9216572" cy="5543550"/>
          </a:xfrm>
        </p:spPr>
        <p:txBody>
          <a:bodyPr>
            <a:normAutofit/>
          </a:bodyPr>
          <a:lstStyle/>
          <a:p>
            <a:endParaRPr lang="sl-SI" dirty="0" smtClean="0"/>
          </a:p>
          <a:p>
            <a:r>
              <a:rPr lang="en-GB" sz="2000" dirty="0" smtClean="0">
                <a:latin typeface="+mj-lt"/>
              </a:rPr>
              <a:t>The EU Joint Research centres exact wording is: »While there are numerous ways to structure a contract […] any attempt to be comprehensive in describing EPC variations is doomed«. </a:t>
            </a:r>
          </a:p>
          <a:p>
            <a:endParaRPr lang="en-GB" dirty="0" smtClean="0">
              <a:latin typeface="+mj-lt"/>
            </a:endParaRPr>
          </a:p>
          <a:p>
            <a:endParaRPr lang="en-GB" dirty="0" smtClean="0">
              <a:latin typeface="+mj-lt"/>
            </a:endParaRPr>
          </a:p>
          <a:p>
            <a:pPr lvl="1"/>
            <a:endParaRPr lang="en-GB" b="1" dirty="0" smtClean="0">
              <a:latin typeface="+mj-lt"/>
            </a:endParaRPr>
          </a:p>
          <a:p>
            <a:pPr marL="612000" lvl="2" indent="0" defTabSz="358775">
              <a:spcBef>
                <a:spcPts val="1200"/>
              </a:spcBef>
              <a:buNone/>
              <a:defRPr/>
            </a:pPr>
            <a:endParaRPr lang="en-GB" altLang="en-US" sz="1400" dirty="0" smtClean="0">
              <a:latin typeface="+mj-lt"/>
            </a:endParaRPr>
          </a:p>
          <a:p>
            <a:pPr marL="431388" lvl="1" indent="-179388" defTabSz="358775">
              <a:spcBef>
                <a:spcPts val="1200"/>
              </a:spcBef>
              <a:buFont typeface="Arial" charset="0"/>
              <a:buChar char="–"/>
              <a:defRPr/>
            </a:pPr>
            <a:endParaRPr lang="en-GB" altLang="en-US" sz="1600" dirty="0" smtClean="0">
              <a:latin typeface="+mj-lt"/>
            </a:endParaRPr>
          </a:p>
          <a:p>
            <a:pPr marL="431388" lvl="1" indent="-179388" defTabSz="358775">
              <a:spcBef>
                <a:spcPts val="1200"/>
              </a:spcBef>
              <a:buFont typeface="Arial" charset="0"/>
              <a:buChar char="–"/>
              <a:defRPr/>
            </a:pPr>
            <a:endParaRPr lang="en-GB" altLang="en-US" sz="1600" dirty="0" smtClean="0">
              <a:latin typeface="+mj-lt"/>
            </a:endParaRPr>
          </a:p>
          <a:p>
            <a:pPr marL="252000" lvl="1" indent="0" defTabSz="358775">
              <a:spcBef>
                <a:spcPts val="1200"/>
              </a:spcBef>
              <a:buNone/>
              <a:defRPr/>
            </a:pPr>
            <a:r>
              <a:rPr lang="en-GB" altLang="en-US" sz="1600" dirty="0" smtClean="0">
                <a:latin typeface="+mj-lt"/>
              </a:rPr>
              <a:t>	</a:t>
            </a:r>
          </a:p>
          <a:p>
            <a:pPr marL="252000" lvl="1" indent="0" defTabSz="358775">
              <a:spcBef>
                <a:spcPts val="1200"/>
              </a:spcBef>
              <a:buNone/>
              <a:defRPr/>
            </a:pPr>
            <a:endParaRPr lang="en-GB" altLang="en-US" sz="1600" dirty="0" smtClean="0">
              <a:solidFill>
                <a:srgbClr val="008000"/>
              </a:solidFill>
              <a:latin typeface="+mj-lt"/>
            </a:endParaRPr>
          </a:p>
          <a:p>
            <a:pPr marL="431388" lvl="1" indent="-179388" defTabSz="358775">
              <a:spcBef>
                <a:spcPts val="1200"/>
              </a:spcBef>
              <a:buFont typeface="Arial" charset="0"/>
              <a:buChar char="–"/>
              <a:defRPr/>
            </a:pPr>
            <a:endParaRPr lang="en-GB" altLang="en-US" sz="1600" dirty="0" smtClean="0">
              <a:solidFill>
                <a:srgbClr val="008000"/>
              </a:solidFill>
              <a:latin typeface="+mj-lt"/>
            </a:endParaRPr>
          </a:p>
          <a:p>
            <a:pPr marL="0" indent="0" defTabSz="358775">
              <a:spcBef>
                <a:spcPct val="0"/>
              </a:spcBef>
              <a:buNone/>
              <a:defRPr/>
            </a:pPr>
            <a:endParaRPr lang="en-GB" altLang="en-US" sz="1600" dirty="0">
              <a:latin typeface="+mj-lt"/>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78379" y="5817085"/>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oljeZBesedilom 1"/>
          <p:cNvSpPr txBox="1"/>
          <p:nvPr/>
        </p:nvSpPr>
        <p:spPr>
          <a:xfrm>
            <a:off x="461904" y="4584740"/>
            <a:ext cx="4253367" cy="369332"/>
          </a:xfrm>
          <a:prstGeom prst="rect">
            <a:avLst/>
          </a:prstGeom>
          <a:noFill/>
        </p:spPr>
        <p:txBody>
          <a:bodyPr wrap="square" rtlCol="0">
            <a:spAutoFit/>
          </a:bodyPr>
          <a:lstStyle/>
          <a:p>
            <a:r>
              <a:rPr lang="sl-SI" dirty="0" smtClean="0"/>
              <a:t>Green Energy Performance </a:t>
            </a:r>
            <a:r>
              <a:rPr lang="sl-SI" dirty="0" err="1" smtClean="0"/>
              <a:t>Contracting</a:t>
            </a:r>
            <a:r>
              <a:rPr lang="sl-SI" dirty="0" smtClean="0"/>
              <a:t>  </a:t>
            </a:r>
            <a:endParaRPr lang="sl-SI" dirty="0"/>
          </a:p>
        </p:txBody>
      </p:sp>
      <p:sp>
        <p:nvSpPr>
          <p:cNvPr id="9" name="PoljeZBesedilom 8"/>
          <p:cNvSpPr txBox="1"/>
          <p:nvPr/>
        </p:nvSpPr>
        <p:spPr>
          <a:xfrm>
            <a:off x="8482663" y="4584739"/>
            <a:ext cx="2376406" cy="369332"/>
          </a:xfrm>
          <a:prstGeom prst="rect">
            <a:avLst/>
          </a:prstGeom>
          <a:noFill/>
        </p:spPr>
        <p:txBody>
          <a:bodyPr wrap="square" rtlCol="0">
            <a:spAutoFit/>
          </a:bodyPr>
          <a:lstStyle/>
          <a:p>
            <a:r>
              <a:rPr lang="sl-SI" dirty="0" err="1" smtClean="0"/>
              <a:t>Chauffage</a:t>
            </a:r>
            <a:r>
              <a:rPr lang="sl-SI" dirty="0" smtClean="0"/>
              <a:t>  model </a:t>
            </a:r>
            <a:endParaRPr lang="sl-SI" dirty="0"/>
          </a:p>
        </p:txBody>
      </p:sp>
      <p:sp>
        <p:nvSpPr>
          <p:cNvPr id="10" name="PoljeZBesedilom 9"/>
          <p:cNvSpPr txBox="1"/>
          <p:nvPr/>
        </p:nvSpPr>
        <p:spPr>
          <a:xfrm>
            <a:off x="8090041" y="2408090"/>
            <a:ext cx="3161655" cy="646331"/>
          </a:xfrm>
          <a:prstGeom prst="rect">
            <a:avLst/>
          </a:prstGeom>
          <a:noFill/>
        </p:spPr>
        <p:txBody>
          <a:bodyPr wrap="square" rtlCol="0">
            <a:spAutoFit/>
          </a:bodyPr>
          <a:lstStyle/>
          <a:p>
            <a:r>
              <a:rPr lang="sl-SI" dirty="0"/>
              <a:t>BOMA </a:t>
            </a:r>
            <a:r>
              <a:rPr lang="sl-SI" dirty="0" err="1"/>
              <a:t>Energy</a:t>
            </a:r>
            <a:r>
              <a:rPr lang="sl-SI" dirty="0"/>
              <a:t> </a:t>
            </a:r>
            <a:r>
              <a:rPr lang="sl-SI" dirty="0" err="1"/>
              <a:t>Performance</a:t>
            </a:r>
            <a:r>
              <a:rPr lang="sl-SI" dirty="0"/>
              <a:t> </a:t>
            </a:r>
            <a:r>
              <a:rPr lang="sl-SI" dirty="0" err="1"/>
              <a:t>Contracting</a:t>
            </a:r>
            <a:r>
              <a:rPr lang="sl-SI" dirty="0"/>
              <a:t> Model (BEPC)</a:t>
            </a:r>
          </a:p>
        </p:txBody>
      </p:sp>
      <p:sp>
        <p:nvSpPr>
          <p:cNvPr id="13" name="PoljeZBesedilom 12"/>
          <p:cNvSpPr txBox="1"/>
          <p:nvPr/>
        </p:nvSpPr>
        <p:spPr>
          <a:xfrm>
            <a:off x="1015893" y="2546590"/>
            <a:ext cx="2191854" cy="369332"/>
          </a:xfrm>
          <a:prstGeom prst="rect">
            <a:avLst/>
          </a:prstGeom>
          <a:noFill/>
        </p:spPr>
        <p:txBody>
          <a:bodyPr wrap="square" rtlCol="0">
            <a:spAutoFit/>
          </a:bodyPr>
          <a:lstStyle/>
          <a:p>
            <a:r>
              <a:rPr lang="sl-SI" dirty="0" err="1"/>
              <a:t>Guaranteed</a:t>
            </a:r>
            <a:r>
              <a:rPr lang="sl-SI" dirty="0"/>
              <a:t> </a:t>
            </a:r>
            <a:r>
              <a:rPr lang="sl-SI" dirty="0" err="1"/>
              <a:t>savings</a:t>
            </a:r>
            <a:r>
              <a:rPr lang="sl-SI" dirty="0"/>
              <a:t>:</a:t>
            </a:r>
          </a:p>
        </p:txBody>
      </p:sp>
      <p:sp>
        <p:nvSpPr>
          <p:cNvPr id="14" name="PoljeZBesedilom 13"/>
          <p:cNvSpPr txBox="1"/>
          <p:nvPr/>
        </p:nvSpPr>
        <p:spPr>
          <a:xfrm>
            <a:off x="4969290" y="2468746"/>
            <a:ext cx="2326446" cy="369332"/>
          </a:xfrm>
          <a:prstGeom prst="rect">
            <a:avLst/>
          </a:prstGeom>
          <a:noFill/>
        </p:spPr>
        <p:txBody>
          <a:bodyPr wrap="square" rtlCol="0">
            <a:spAutoFit/>
          </a:bodyPr>
          <a:lstStyle/>
          <a:p>
            <a:r>
              <a:rPr lang="sl-SI" dirty="0" err="1" smtClean="0"/>
              <a:t>Shared</a:t>
            </a:r>
            <a:r>
              <a:rPr lang="sl-SI" dirty="0" smtClean="0"/>
              <a:t> </a:t>
            </a:r>
            <a:r>
              <a:rPr lang="sl-SI" dirty="0" err="1"/>
              <a:t>savings</a:t>
            </a:r>
            <a:r>
              <a:rPr lang="sl-SI" dirty="0"/>
              <a:t>:</a:t>
            </a:r>
          </a:p>
        </p:txBody>
      </p:sp>
      <p:sp>
        <p:nvSpPr>
          <p:cNvPr id="15" name="PoljeZBesedilom 14"/>
          <p:cNvSpPr txBox="1"/>
          <p:nvPr/>
        </p:nvSpPr>
        <p:spPr>
          <a:xfrm>
            <a:off x="646380" y="3383519"/>
            <a:ext cx="2930878" cy="369332"/>
          </a:xfrm>
          <a:prstGeom prst="rect">
            <a:avLst/>
          </a:prstGeom>
          <a:noFill/>
        </p:spPr>
        <p:txBody>
          <a:bodyPr wrap="square" rtlCol="0">
            <a:spAutoFit/>
          </a:bodyPr>
          <a:lstStyle/>
          <a:p>
            <a:r>
              <a:rPr lang="sl-SI" dirty="0" err="1"/>
              <a:t>Classical</a:t>
            </a:r>
            <a:r>
              <a:rPr lang="sl-SI" dirty="0"/>
              <a:t> </a:t>
            </a:r>
            <a:r>
              <a:rPr lang="sl-SI" dirty="0" err="1"/>
              <a:t>public</a:t>
            </a:r>
            <a:r>
              <a:rPr lang="sl-SI" dirty="0"/>
              <a:t> </a:t>
            </a:r>
            <a:r>
              <a:rPr lang="sl-SI" dirty="0" err="1"/>
              <a:t>procurement</a:t>
            </a:r>
            <a:r>
              <a:rPr lang="sl-SI" dirty="0"/>
              <a:t> </a:t>
            </a:r>
          </a:p>
        </p:txBody>
      </p:sp>
      <p:sp>
        <p:nvSpPr>
          <p:cNvPr id="16" name="PoljeZBesedilom 15"/>
          <p:cNvSpPr txBox="1"/>
          <p:nvPr/>
        </p:nvSpPr>
        <p:spPr>
          <a:xfrm>
            <a:off x="4824181" y="3126085"/>
            <a:ext cx="2616662" cy="1477328"/>
          </a:xfrm>
          <a:prstGeom prst="rect">
            <a:avLst/>
          </a:prstGeom>
          <a:noFill/>
        </p:spPr>
        <p:txBody>
          <a:bodyPr wrap="square" rtlCol="0">
            <a:spAutoFit/>
          </a:bodyPr>
          <a:lstStyle/>
          <a:p>
            <a:r>
              <a:rPr lang="sl-SI" dirty="0" err="1" smtClean="0"/>
              <a:t>Public-private</a:t>
            </a:r>
            <a:r>
              <a:rPr lang="sl-SI" dirty="0" smtClean="0"/>
              <a:t> </a:t>
            </a:r>
            <a:r>
              <a:rPr lang="sl-SI" dirty="0" err="1" smtClean="0"/>
              <a:t>partnership</a:t>
            </a:r>
            <a:r>
              <a:rPr lang="sl-SI" dirty="0" smtClean="0"/>
              <a:t> DBTO</a:t>
            </a:r>
            <a:endParaRPr lang="sl-SI" dirty="0"/>
          </a:p>
          <a:p>
            <a:r>
              <a:rPr lang="sl-SI" dirty="0"/>
              <a:t>DBOT - BOOT</a:t>
            </a:r>
          </a:p>
          <a:p>
            <a:r>
              <a:rPr lang="sl-SI" dirty="0" smtClean="0"/>
              <a:t>DBOO</a:t>
            </a:r>
          </a:p>
          <a:p>
            <a:r>
              <a:rPr lang="sl-SI" dirty="0" smtClean="0"/>
              <a:t>…</a:t>
            </a:r>
            <a:endParaRPr lang="sl-SI" dirty="0"/>
          </a:p>
        </p:txBody>
      </p:sp>
    </p:spTree>
    <p:extLst>
      <p:ext uri="{BB962C8B-B14F-4D97-AF65-F5344CB8AC3E}">
        <p14:creationId xmlns:p14="http://schemas.microsoft.com/office/powerpoint/2010/main" xmlns="" val="3149834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normAutofit/>
          </a:bodyPr>
          <a:lstStyle/>
          <a:p>
            <a:r>
              <a:rPr lang="sl-SI" dirty="0" err="1" smtClean="0"/>
              <a:t>National</a:t>
            </a:r>
            <a:r>
              <a:rPr lang="sl-SI" dirty="0" smtClean="0"/>
              <a:t> tender </a:t>
            </a:r>
            <a:r>
              <a:rPr lang="sl-SI" dirty="0" err="1" smtClean="0"/>
              <a:t>for</a:t>
            </a:r>
            <a:r>
              <a:rPr lang="sl-SI" dirty="0" smtClean="0"/>
              <a:t> </a:t>
            </a:r>
            <a:r>
              <a:rPr lang="sl-SI" dirty="0" err="1" smtClean="0"/>
              <a:t>energy</a:t>
            </a:r>
            <a:r>
              <a:rPr lang="sl-SI" dirty="0" smtClean="0"/>
              <a:t> </a:t>
            </a:r>
            <a:r>
              <a:rPr lang="sl-SI" dirty="0" err="1" smtClean="0"/>
              <a:t>renovation</a:t>
            </a:r>
            <a:r>
              <a:rPr lang="sl-SI" dirty="0" smtClean="0"/>
              <a:t> - </a:t>
            </a:r>
            <a:r>
              <a:rPr lang="sl-SI" dirty="0" err="1" smtClean="0"/>
              <a:t>Financing</a:t>
            </a:r>
            <a:endParaRPr lang="de-DE" altLang="en-US" dirty="0" smtClean="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20</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29800" y="36884"/>
            <a:ext cx="2226369" cy="69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Slika 5"/>
          <p:cNvPicPr/>
          <p:nvPr/>
        </p:nvPicPr>
        <p:blipFill rotWithShape="1">
          <a:blip r:embed="rId3" cstate="print"/>
          <a:srcRect l="55059" t="36155" r="10715" b="27102"/>
          <a:stretch/>
        </p:blipFill>
        <p:spPr bwMode="auto">
          <a:xfrm>
            <a:off x="823914" y="1230313"/>
            <a:ext cx="8777287" cy="493712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247270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normAutofit/>
          </a:bodyPr>
          <a:lstStyle/>
          <a:p>
            <a:r>
              <a:rPr lang="sl-SI" dirty="0" err="1" smtClean="0"/>
              <a:t>National</a:t>
            </a:r>
            <a:r>
              <a:rPr lang="sl-SI" dirty="0" smtClean="0"/>
              <a:t> tender </a:t>
            </a:r>
            <a:r>
              <a:rPr lang="sl-SI" dirty="0" err="1" smtClean="0"/>
              <a:t>for</a:t>
            </a:r>
            <a:r>
              <a:rPr lang="sl-SI" dirty="0" smtClean="0"/>
              <a:t> </a:t>
            </a:r>
            <a:r>
              <a:rPr lang="sl-SI" dirty="0" err="1" smtClean="0"/>
              <a:t>energy</a:t>
            </a:r>
            <a:r>
              <a:rPr lang="sl-SI" dirty="0" smtClean="0"/>
              <a:t> </a:t>
            </a:r>
            <a:r>
              <a:rPr lang="sl-SI" dirty="0" err="1" smtClean="0"/>
              <a:t>renovation</a:t>
            </a:r>
            <a:r>
              <a:rPr lang="sl-SI" dirty="0" smtClean="0"/>
              <a:t> – </a:t>
            </a:r>
            <a:r>
              <a:rPr lang="sl-SI" dirty="0" err="1" smtClean="0"/>
              <a:t>Financing</a:t>
            </a:r>
            <a:r>
              <a:rPr lang="sl-SI" dirty="0" smtClean="0"/>
              <a:t> </a:t>
            </a:r>
            <a:endParaRPr lang="de-DE" altLang="en-US" dirty="0" smtClean="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21</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29800" y="36884"/>
            <a:ext cx="2226369" cy="69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Slika 6"/>
          <p:cNvPicPr/>
          <p:nvPr/>
        </p:nvPicPr>
        <p:blipFill rotWithShape="1">
          <a:blip r:embed="rId3" cstate="print"/>
          <a:srcRect l="55059" t="28512" r="10880" b="34157"/>
          <a:stretch/>
        </p:blipFill>
        <p:spPr bwMode="auto">
          <a:xfrm>
            <a:off x="1203326" y="981076"/>
            <a:ext cx="9464674" cy="543559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406234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sl-SI" altLang="en-US" dirty="0" smtClean="0">
                <a:latin typeface="Calibri Light" panose="020F0302020204030204" pitchFamily="34" charset="0"/>
              </a:rPr>
              <a:t>EPC plus in </a:t>
            </a:r>
            <a:r>
              <a:rPr lang="sl-SI" altLang="en-US" dirty="0" err="1" smtClean="0">
                <a:latin typeface="Calibri Light" panose="020F0302020204030204" pitchFamily="34" charset="0"/>
              </a:rPr>
              <a:t>the</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Municipality</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of</a:t>
            </a:r>
            <a:r>
              <a:rPr lang="sl-SI" altLang="en-US" dirty="0" smtClean="0">
                <a:latin typeface="Calibri Light" panose="020F0302020204030204" pitchFamily="34" charset="0"/>
              </a:rPr>
              <a:t> Celje 2016 – 2023 </a:t>
            </a:r>
            <a:endParaRPr lang="en-US" altLang="en-US" dirty="0" smtClean="0">
              <a:latin typeface="Calibri Light" panose="020F0302020204030204" pitchFamily="34" charset="0"/>
            </a:endParaRPr>
          </a:p>
        </p:txBody>
      </p:sp>
      <p:sp>
        <p:nvSpPr>
          <p:cNvPr id="10243" name="Inhaltsplatzhalter 29"/>
          <p:cNvSpPr>
            <a:spLocks noGrp="1"/>
          </p:cNvSpPr>
          <p:nvPr>
            <p:ph idx="1"/>
          </p:nvPr>
        </p:nvSpPr>
        <p:spPr>
          <a:xfrm>
            <a:off x="596901" y="981075"/>
            <a:ext cx="10036175" cy="5543550"/>
          </a:xfrm>
        </p:spPr>
        <p:txBody>
          <a:bodyPr>
            <a:normAutofit/>
          </a:bodyPr>
          <a:lstStyle/>
          <a:p>
            <a:pPr marL="594900" lvl="1" indent="-342900" defTabSz="358775">
              <a:spcBef>
                <a:spcPts val="1200"/>
              </a:spcBef>
              <a:buFont typeface="Wingdings" panose="05000000000000000000" pitchFamily="2" charset="2"/>
              <a:buChar char="q"/>
              <a:defRPr/>
            </a:pPr>
            <a:r>
              <a:rPr lang="en-GB" altLang="en-US" dirty="0" smtClean="0">
                <a:latin typeface="+mj-lt"/>
              </a:rPr>
              <a:t>Preparation of investment documentation for energy renovation of public buildings</a:t>
            </a:r>
          </a:p>
          <a:p>
            <a:pPr marL="594900" lvl="1" indent="-342900" defTabSz="358775">
              <a:spcBef>
                <a:spcPts val="1200"/>
              </a:spcBef>
              <a:buFont typeface="Wingdings" panose="05000000000000000000" pitchFamily="2" charset="2"/>
              <a:buChar char="q"/>
              <a:defRPr/>
            </a:pPr>
            <a:r>
              <a:rPr lang="en-GB" altLang="en-US" dirty="0" smtClean="0">
                <a:latin typeface="+mj-lt"/>
              </a:rPr>
              <a:t>Initial investment was supposed to include deep energy renovation of 25 buildings, including primary schools and kindergartens, sports halls, administrative buildings, etc.</a:t>
            </a:r>
          </a:p>
          <a:p>
            <a:pPr marL="594900" lvl="1" indent="-342900" defTabSz="358775">
              <a:spcBef>
                <a:spcPts val="1200"/>
              </a:spcBef>
              <a:buFont typeface="Wingdings" panose="05000000000000000000" pitchFamily="2" charset="2"/>
              <a:buChar char="q"/>
              <a:defRPr/>
            </a:pPr>
            <a:r>
              <a:rPr lang="en-GB" altLang="en-US" dirty="0" smtClean="0">
                <a:latin typeface="+mj-lt"/>
              </a:rPr>
              <a:t>Total investment of 8,542,534 EUR, 5,686,946 EUR (with VAT) to be provided by the ESCO. </a:t>
            </a:r>
          </a:p>
          <a:p>
            <a:pPr marL="594900" lvl="1" indent="-342900" defTabSz="358775">
              <a:spcBef>
                <a:spcPts val="1200"/>
              </a:spcBef>
              <a:buFont typeface="Wingdings" panose="05000000000000000000" pitchFamily="2" charset="2"/>
              <a:buChar char="q"/>
              <a:defRPr/>
            </a:pPr>
            <a:r>
              <a:rPr lang="en-GB" altLang="en-US" dirty="0" smtClean="0">
                <a:latin typeface="+mj-lt"/>
              </a:rPr>
              <a:t>Municipality would need to provide 2.855.588 EUR (40% co-financing from the state, 60% by the municipality) and an additional of 81,468 EUR non eligible expenses. </a:t>
            </a:r>
            <a:endParaRPr lang="en-GB" altLang="en-US" dirty="0" smtClean="0">
              <a:latin typeface="Calibri Light" panose="020F0302020204030204" pitchFamily="34" charset="0"/>
            </a:endParaRPr>
          </a:p>
          <a:p>
            <a:pPr marL="252000" lvl="1" indent="0" defTabSz="358775">
              <a:spcBef>
                <a:spcPts val="1200"/>
              </a:spcBef>
              <a:buNone/>
              <a:defRPr/>
            </a:pPr>
            <a:endParaRPr lang="en-GB" altLang="en-US" dirty="0" smtClean="0">
              <a:latin typeface="Calibri Light" panose="020F0302020204030204" pitchFamily="34" charset="0"/>
            </a:endParaRPr>
          </a:p>
          <a:p>
            <a:pPr marL="252000" lvl="1" indent="0" defTabSz="358775">
              <a:spcBef>
                <a:spcPts val="1200"/>
              </a:spcBef>
              <a:buNone/>
              <a:defRPr/>
            </a:pPr>
            <a:endParaRPr lang="en-GB" altLang="en-US" dirty="0" smtClean="0">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252000" lvl="1" indent="0" defTabSz="358775">
              <a:spcBef>
                <a:spcPts val="1200"/>
              </a:spcBef>
              <a:buNone/>
              <a:defRPr/>
            </a:pPr>
            <a:r>
              <a:rPr lang="en-GB" altLang="en-US" sz="1600" dirty="0" smtClean="0">
                <a:latin typeface="Calibri Light" panose="020F0302020204030204" pitchFamily="34" charset="0"/>
              </a:rPr>
              <a:t>	</a:t>
            </a:r>
          </a:p>
          <a:p>
            <a:pPr marL="252000" lvl="1" indent="0" defTabSz="358775">
              <a:spcBef>
                <a:spcPts val="1200"/>
              </a:spcBef>
              <a:buNone/>
              <a:defRPr/>
            </a:pPr>
            <a:endParaRPr lang="en-GB" altLang="en-US" sz="1600" dirty="0" smtClean="0">
              <a:solidFill>
                <a:srgbClr val="008000"/>
              </a:solidFill>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solidFill>
                <a:srgbClr val="008000"/>
              </a:solidFill>
              <a:latin typeface="Calibri Light" panose="020F0302020204030204" pitchFamily="34" charset="0"/>
            </a:endParaRPr>
          </a:p>
          <a:p>
            <a:pPr marL="0" indent="0" defTabSz="358775">
              <a:spcBef>
                <a:spcPct val="0"/>
              </a:spcBef>
              <a:buNone/>
              <a:defRPr/>
            </a:pPr>
            <a:endParaRPr lang="en-GB"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22</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ela 1"/>
          <p:cNvGraphicFramePr>
            <a:graphicFrameLocks noGrp="1"/>
          </p:cNvGraphicFramePr>
          <p:nvPr>
            <p:extLst>
              <p:ext uri="{D42A27DB-BD31-4B8C-83A1-F6EECF244321}">
                <p14:modId xmlns:p14="http://schemas.microsoft.com/office/powerpoint/2010/main" xmlns="" val="254088933"/>
              </p:ext>
            </p:extLst>
          </p:nvPr>
        </p:nvGraphicFramePr>
        <p:xfrm>
          <a:off x="920750" y="3536687"/>
          <a:ext cx="8128000" cy="2219960"/>
        </p:xfrm>
        <a:graphic>
          <a:graphicData uri="http://schemas.openxmlformats.org/drawingml/2006/table">
            <a:tbl>
              <a:tblPr firstRow="1" bandRow="1">
                <a:tableStyleId>{69CF1AB2-1976-4502-BF36-3FF5EA218861}</a:tableStyleId>
              </a:tblPr>
              <a:tblGrid>
                <a:gridCol w="4064000"/>
                <a:gridCol w="4064000"/>
              </a:tblGrid>
              <a:tr h="328506">
                <a:tc>
                  <a:txBody>
                    <a:bodyPr/>
                    <a:lstStyle/>
                    <a:p>
                      <a:r>
                        <a:rPr lang="en-US" b="0" noProof="0" dirty="0" smtClean="0"/>
                        <a:t>Discount rate </a:t>
                      </a:r>
                      <a:endParaRPr lang="en-US" b="0" noProof="0" dirty="0"/>
                    </a:p>
                  </a:txBody>
                  <a:tcPr/>
                </a:tc>
                <a:tc>
                  <a:txBody>
                    <a:bodyPr/>
                    <a:lstStyle/>
                    <a:p>
                      <a:r>
                        <a:rPr lang="en-US" b="0" noProof="0" dirty="0" smtClean="0"/>
                        <a:t>5 %</a:t>
                      </a:r>
                      <a:endParaRPr lang="en-US" b="0" noProof="0" dirty="0"/>
                    </a:p>
                  </a:txBody>
                  <a:tcPr/>
                </a:tc>
              </a:tr>
              <a:tr h="370840">
                <a:tc>
                  <a:txBody>
                    <a:bodyPr/>
                    <a:lstStyle/>
                    <a:p>
                      <a:r>
                        <a:rPr lang="en-US" noProof="0" dirty="0" smtClean="0"/>
                        <a:t>Assumed</a:t>
                      </a:r>
                      <a:r>
                        <a:rPr lang="en-US" baseline="0" noProof="0" dirty="0" smtClean="0"/>
                        <a:t> rate of price increase </a:t>
                      </a:r>
                      <a:endParaRPr lang="en-US" noProof="0" dirty="0"/>
                    </a:p>
                  </a:txBody>
                  <a:tcPr/>
                </a:tc>
                <a:tc>
                  <a:txBody>
                    <a:bodyPr/>
                    <a:lstStyle/>
                    <a:p>
                      <a:r>
                        <a:rPr lang="en-US" noProof="0" dirty="0" smtClean="0"/>
                        <a:t>1.20 %</a:t>
                      </a:r>
                      <a:endParaRPr lang="en-US" noProof="0" dirty="0"/>
                    </a:p>
                  </a:txBody>
                  <a:tcPr/>
                </a:tc>
              </a:tr>
              <a:tr h="370840">
                <a:tc>
                  <a:txBody>
                    <a:bodyPr/>
                    <a:lstStyle/>
                    <a:p>
                      <a:r>
                        <a:rPr lang="en-US" noProof="0" dirty="0" smtClean="0"/>
                        <a:t>Payback period </a:t>
                      </a:r>
                      <a:endParaRPr lang="en-US" noProof="0" dirty="0"/>
                    </a:p>
                  </a:txBody>
                  <a:tcPr/>
                </a:tc>
                <a:tc>
                  <a:txBody>
                    <a:bodyPr/>
                    <a:lstStyle/>
                    <a:p>
                      <a:r>
                        <a:rPr lang="en-US" noProof="0" dirty="0" smtClean="0"/>
                        <a:t>33 years </a:t>
                      </a:r>
                      <a:endParaRPr lang="en-US" noProof="0" dirty="0"/>
                    </a:p>
                  </a:txBody>
                  <a:tcPr/>
                </a:tc>
              </a:tr>
              <a:tr h="370840">
                <a:tc>
                  <a:txBody>
                    <a:bodyPr/>
                    <a:lstStyle/>
                    <a:p>
                      <a:r>
                        <a:rPr lang="en-US" baseline="0" noProof="0" dirty="0" smtClean="0"/>
                        <a:t>NPV after 15 years </a:t>
                      </a:r>
                      <a:endParaRPr lang="en-US" noProof="0" dirty="0"/>
                    </a:p>
                  </a:txBody>
                  <a:tcPr/>
                </a:tc>
                <a:tc>
                  <a:txBody>
                    <a:bodyPr/>
                    <a:lstStyle/>
                    <a:p>
                      <a:r>
                        <a:rPr lang="en-US" noProof="0" dirty="0" smtClean="0"/>
                        <a:t>-2,260,299</a:t>
                      </a:r>
                      <a:r>
                        <a:rPr lang="en-US" baseline="0" noProof="0" dirty="0" smtClean="0"/>
                        <a:t> €</a:t>
                      </a:r>
                      <a:endParaRPr lang="en-US" noProof="0" dirty="0"/>
                    </a:p>
                  </a:txBody>
                  <a:tcPr/>
                </a:tc>
              </a:tr>
              <a:tr h="370840">
                <a:tc>
                  <a:txBody>
                    <a:bodyPr/>
                    <a:lstStyle/>
                    <a:p>
                      <a:r>
                        <a:rPr lang="en-US" noProof="0" dirty="0" smtClean="0"/>
                        <a:t>IRR</a:t>
                      </a:r>
                      <a:r>
                        <a:rPr lang="en-US" baseline="0" noProof="0" dirty="0" smtClean="0"/>
                        <a:t> after 15 years </a:t>
                      </a:r>
                      <a:endParaRPr lang="en-US" noProof="0" dirty="0"/>
                    </a:p>
                  </a:txBody>
                  <a:tcPr/>
                </a:tc>
                <a:tc>
                  <a:txBody>
                    <a:bodyPr/>
                    <a:lstStyle/>
                    <a:p>
                      <a:r>
                        <a:rPr lang="en-US" noProof="0" dirty="0" smtClean="0"/>
                        <a:t>-1.51</a:t>
                      </a:r>
                      <a:r>
                        <a:rPr lang="en-US" baseline="0" noProof="0" dirty="0" smtClean="0"/>
                        <a:t> % </a:t>
                      </a:r>
                      <a:endParaRPr lang="en-US" noProof="0" dirty="0"/>
                    </a:p>
                  </a:txBody>
                  <a:tcPr/>
                </a:tc>
              </a:tr>
              <a:tr h="370840">
                <a:tc>
                  <a:txBody>
                    <a:bodyPr/>
                    <a:lstStyle/>
                    <a:p>
                      <a:r>
                        <a:rPr lang="en-US" noProof="0" dirty="0" smtClean="0"/>
                        <a:t>Payback</a:t>
                      </a:r>
                      <a:r>
                        <a:rPr lang="en-US" baseline="0" noProof="0" dirty="0" smtClean="0"/>
                        <a:t> period at 7 % discount rate </a:t>
                      </a:r>
                      <a:endParaRPr lang="en-US" noProof="0" dirty="0"/>
                    </a:p>
                  </a:txBody>
                  <a:tcPr/>
                </a:tc>
                <a:tc>
                  <a:txBody>
                    <a:bodyPr/>
                    <a:lstStyle/>
                    <a:p>
                      <a:r>
                        <a:rPr lang="en-US" noProof="0" dirty="0" smtClean="0"/>
                        <a:t>More than</a:t>
                      </a:r>
                      <a:r>
                        <a:rPr lang="en-US" baseline="0" noProof="0" dirty="0" smtClean="0"/>
                        <a:t> 35 years </a:t>
                      </a:r>
                      <a:endParaRPr lang="en-US" noProof="0" dirty="0"/>
                    </a:p>
                  </a:txBody>
                  <a:tcPr/>
                </a:tc>
              </a:tr>
            </a:tbl>
          </a:graphicData>
        </a:graphic>
      </p:graphicFrame>
    </p:spTree>
    <p:extLst>
      <p:ext uri="{BB962C8B-B14F-4D97-AF65-F5344CB8AC3E}">
        <p14:creationId xmlns:p14="http://schemas.microsoft.com/office/powerpoint/2010/main" xmlns="" val="3493230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sl-SI" altLang="en-US" dirty="0" smtClean="0">
                <a:latin typeface="Calibri Light" panose="020F0302020204030204" pitchFamily="34" charset="0"/>
              </a:rPr>
              <a:t>EPC plus in </a:t>
            </a:r>
            <a:r>
              <a:rPr lang="sl-SI" altLang="en-US" dirty="0" err="1" smtClean="0">
                <a:latin typeface="Calibri Light" panose="020F0302020204030204" pitchFamily="34" charset="0"/>
              </a:rPr>
              <a:t>the</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Municipality</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of</a:t>
            </a:r>
            <a:r>
              <a:rPr lang="sl-SI" altLang="en-US" dirty="0" smtClean="0">
                <a:latin typeface="Calibri Light" panose="020F0302020204030204" pitchFamily="34" charset="0"/>
              </a:rPr>
              <a:t> Celje 2016 – 2023 </a:t>
            </a:r>
            <a:endParaRPr lang="en-US" altLang="en-US" dirty="0" smtClean="0">
              <a:latin typeface="Calibri Light" panose="020F0302020204030204" pitchFamily="34" charset="0"/>
            </a:endParaRPr>
          </a:p>
        </p:txBody>
      </p:sp>
      <p:sp>
        <p:nvSpPr>
          <p:cNvPr id="10243" name="Inhaltsplatzhalter 29"/>
          <p:cNvSpPr>
            <a:spLocks noGrp="1"/>
          </p:cNvSpPr>
          <p:nvPr>
            <p:ph idx="1"/>
          </p:nvPr>
        </p:nvSpPr>
        <p:spPr>
          <a:xfrm>
            <a:off x="596901" y="981075"/>
            <a:ext cx="10036175" cy="5543550"/>
          </a:xfrm>
        </p:spPr>
        <p:txBody>
          <a:bodyPr>
            <a:normAutofit/>
          </a:bodyPr>
          <a:lstStyle/>
          <a:p>
            <a:pPr marL="594900" lvl="1" indent="-342900" defTabSz="358775">
              <a:spcBef>
                <a:spcPts val="1200"/>
              </a:spcBef>
              <a:buFont typeface="Wingdings" panose="05000000000000000000" pitchFamily="2" charset="2"/>
              <a:buChar char="q"/>
              <a:defRPr/>
            </a:pPr>
            <a:r>
              <a:rPr lang="en-GB" altLang="en-US" dirty="0" smtClean="0">
                <a:latin typeface="+mj-lt"/>
              </a:rPr>
              <a:t>The decision was made to divide the buildings into primary (set A) and secondary (set B) investments</a:t>
            </a:r>
          </a:p>
          <a:p>
            <a:pPr marL="594900" lvl="1" indent="-342900" defTabSz="358775">
              <a:spcBef>
                <a:spcPts val="1200"/>
              </a:spcBef>
              <a:buFont typeface="Wingdings" panose="05000000000000000000" pitchFamily="2" charset="2"/>
              <a:buChar char="q"/>
              <a:defRPr/>
            </a:pPr>
            <a:r>
              <a:rPr lang="en-GB" altLang="en-US" dirty="0" smtClean="0">
                <a:latin typeface="+mj-lt"/>
              </a:rPr>
              <a:t>11 buildings with non-justifiable economic indicators were excluded from set A</a:t>
            </a:r>
          </a:p>
          <a:p>
            <a:pPr marL="594900" lvl="1" indent="-342900" defTabSz="358775">
              <a:spcBef>
                <a:spcPts val="1200"/>
              </a:spcBef>
              <a:buFont typeface="Wingdings" panose="05000000000000000000" pitchFamily="2" charset="2"/>
              <a:buChar char="q"/>
              <a:defRPr/>
            </a:pPr>
            <a:endParaRPr lang="en-GB" altLang="en-US" dirty="0" smtClean="0">
              <a:latin typeface="+mj-lt"/>
            </a:endParaRPr>
          </a:p>
          <a:p>
            <a:pPr marL="594900" lvl="1" indent="-342900" defTabSz="358775">
              <a:spcBef>
                <a:spcPts val="1200"/>
              </a:spcBef>
              <a:buFont typeface="Wingdings" panose="05000000000000000000" pitchFamily="2" charset="2"/>
              <a:buChar char="q"/>
              <a:defRPr/>
            </a:pPr>
            <a:r>
              <a:rPr lang="en-GB" altLang="en-US" dirty="0" smtClean="0">
                <a:latin typeface="+mj-lt"/>
              </a:rPr>
              <a:t>Total investment of 3,017,009 EUR with 1,746,335 € or 58% (with VAT) to be provided by the ESCO. </a:t>
            </a:r>
          </a:p>
          <a:p>
            <a:pPr marL="594900" lvl="1" indent="-342900" defTabSz="358775">
              <a:spcBef>
                <a:spcPts val="1200"/>
              </a:spcBef>
              <a:buFont typeface="Wingdings" panose="05000000000000000000" pitchFamily="2" charset="2"/>
              <a:buChar char="q"/>
              <a:defRPr/>
            </a:pPr>
            <a:r>
              <a:rPr lang="en-GB" altLang="en-US" dirty="0" smtClean="0">
                <a:latin typeface="+mj-lt"/>
              </a:rPr>
              <a:t>Municipality would need to provide 1,270,674 (up to 40% or 962,472 € co-financing from the state, 60% by the municipality).</a:t>
            </a:r>
            <a:endParaRPr lang="en-GB" altLang="en-US" dirty="0" smtClean="0">
              <a:latin typeface="Calibri Light" panose="020F0302020204030204" pitchFamily="34" charset="0"/>
            </a:endParaRPr>
          </a:p>
          <a:p>
            <a:pPr marL="252000" lvl="1" indent="0" defTabSz="358775">
              <a:spcBef>
                <a:spcPts val="1200"/>
              </a:spcBef>
              <a:buNone/>
              <a:defRPr/>
            </a:pPr>
            <a:endParaRPr lang="en-GB" altLang="en-US" dirty="0" smtClean="0">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252000" lvl="1" indent="0" defTabSz="358775">
              <a:spcBef>
                <a:spcPts val="1200"/>
              </a:spcBef>
              <a:buNone/>
              <a:defRPr/>
            </a:pPr>
            <a:r>
              <a:rPr lang="sl-SI" altLang="en-US" sz="1600" dirty="0">
                <a:latin typeface="Calibri Light" panose="020F0302020204030204" pitchFamily="34" charset="0"/>
              </a:rPr>
              <a:t>	</a:t>
            </a:r>
          </a:p>
          <a:p>
            <a:pPr marL="252000" lvl="1" indent="0" defTabSz="358775">
              <a:spcBef>
                <a:spcPts val="1200"/>
              </a:spcBef>
              <a:buNone/>
              <a:defRPr/>
            </a:pPr>
            <a:endParaRPr lang="sl-SI" altLang="en-US" sz="1600" dirty="0">
              <a:solidFill>
                <a:srgbClr val="008000"/>
              </a:solidFill>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solidFill>
                <a:srgbClr val="008000"/>
              </a:solidFill>
              <a:latin typeface="Calibri Light" panose="020F0302020204030204" pitchFamily="34" charset="0"/>
            </a:endParaRPr>
          </a:p>
          <a:p>
            <a:pPr marL="0" indent="0" defTabSz="358775">
              <a:spcBef>
                <a:spcPct val="0"/>
              </a:spcBef>
              <a:buNone/>
              <a:defRPr/>
            </a:pPr>
            <a:endParaRPr lang="en-US"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23</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ela 1"/>
          <p:cNvGraphicFramePr>
            <a:graphicFrameLocks noGrp="1"/>
          </p:cNvGraphicFramePr>
          <p:nvPr>
            <p:extLst>
              <p:ext uri="{D42A27DB-BD31-4B8C-83A1-F6EECF244321}">
                <p14:modId xmlns:p14="http://schemas.microsoft.com/office/powerpoint/2010/main" xmlns="" val="4232382398"/>
              </p:ext>
            </p:extLst>
          </p:nvPr>
        </p:nvGraphicFramePr>
        <p:xfrm>
          <a:off x="768350" y="4122151"/>
          <a:ext cx="8128000" cy="2219960"/>
        </p:xfrm>
        <a:graphic>
          <a:graphicData uri="http://schemas.openxmlformats.org/drawingml/2006/table">
            <a:tbl>
              <a:tblPr firstRow="1" bandRow="1">
                <a:tableStyleId>{69CF1AB2-1976-4502-BF36-3FF5EA218861}</a:tableStyleId>
              </a:tblPr>
              <a:tblGrid>
                <a:gridCol w="4064000"/>
                <a:gridCol w="4064000"/>
              </a:tblGrid>
              <a:tr h="328506">
                <a:tc>
                  <a:txBody>
                    <a:bodyPr/>
                    <a:lstStyle/>
                    <a:p>
                      <a:r>
                        <a:rPr lang="en-US" b="0" noProof="0" dirty="0" smtClean="0"/>
                        <a:t>Discount rate </a:t>
                      </a:r>
                      <a:endParaRPr lang="en-US" b="0" noProof="0" dirty="0"/>
                    </a:p>
                  </a:txBody>
                  <a:tcPr/>
                </a:tc>
                <a:tc>
                  <a:txBody>
                    <a:bodyPr/>
                    <a:lstStyle/>
                    <a:p>
                      <a:r>
                        <a:rPr lang="en-US" b="0" noProof="0" dirty="0" smtClean="0"/>
                        <a:t>5%</a:t>
                      </a:r>
                      <a:endParaRPr lang="en-US" b="0" noProof="0" dirty="0"/>
                    </a:p>
                  </a:txBody>
                  <a:tcPr/>
                </a:tc>
              </a:tr>
              <a:tr h="370840">
                <a:tc>
                  <a:txBody>
                    <a:bodyPr/>
                    <a:lstStyle/>
                    <a:p>
                      <a:r>
                        <a:rPr lang="en-US" noProof="0" dirty="0" smtClean="0"/>
                        <a:t>Assumed</a:t>
                      </a:r>
                      <a:r>
                        <a:rPr lang="en-US" baseline="0" noProof="0" dirty="0" smtClean="0"/>
                        <a:t> rate of price increase </a:t>
                      </a:r>
                      <a:endParaRPr lang="en-US" noProof="0" dirty="0"/>
                    </a:p>
                  </a:txBody>
                  <a:tcPr/>
                </a:tc>
                <a:tc>
                  <a:txBody>
                    <a:bodyPr/>
                    <a:lstStyle/>
                    <a:p>
                      <a:r>
                        <a:rPr lang="en-US" noProof="0" dirty="0" smtClean="0"/>
                        <a:t>1.20%</a:t>
                      </a:r>
                      <a:endParaRPr lang="en-US" noProof="0" dirty="0"/>
                    </a:p>
                  </a:txBody>
                  <a:tcPr/>
                </a:tc>
              </a:tr>
              <a:tr h="370840">
                <a:tc>
                  <a:txBody>
                    <a:bodyPr/>
                    <a:lstStyle/>
                    <a:p>
                      <a:r>
                        <a:rPr lang="en-US" noProof="0" dirty="0" smtClean="0"/>
                        <a:t>Payback period </a:t>
                      </a:r>
                      <a:endParaRPr lang="en-US" noProof="0" dirty="0"/>
                    </a:p>
                  </a:txBody>
                  <a:tcPr/>
                </a:tc>
                <a:tc>
                  <a:txBody>
                    <a:bodyPr/>
                    <a:lstStyle/>
                    <a:p>
                      <a:r>
                        <a:rPr lang="sl-SI" noProof="0" dirty="0" smtClean="0"/>
                        <a:t>1</a:t>
                      </a:r>
                      <a:r>
                        <a:rPr lang="en-US" noProof="0" dirty="0" smtClean="0"/>
                        <a:t>3 years </a:t>
                      </a:r>
                      <a:endParaRPr lang="en-US" noProof="0" dirty="0"/>
                    </a:p>
                  </a:txBody>
                  <a:tcPr/>
                </a:tc>
              </a:tr>
              <a:tr h="370840">
                <a:tc>
                  <a:txBody>
                    <a:bodyPr/>
                    <a:lstStyle/>
                    <a:p>
                      <a:r>
                        <a:rPr lang="en-US" baseline="0" noProof="0" dirty="0" smtClean="0"/>
                        <a:t>NPV after 15 years </a:t>
                      </a:r>
                      <a:endParaRPr lang="en-US" noProof="0" dirty="0"/>
                    </a:p>
                  </a:txBody>
                  <a:tcPr/>
                </a:tc>
                <a:tc>
                  <a:txBody>
                    <a:bodyPr/>
                    <a:lstStyle/>
                    <a:p>
                      <a:r>
                        <a:rPr lang="sl-SI" baseline="0" noProof="0" dirty="0" smtClean="0"/>
                        <a:t>114</a:t>
                      </a:r>
                      <a:r>
                        <a:rPr lang="de-DE" baseline="0" noProof="0" dirty="0" smtClean="0"/>
                        <a:t>,</a:t>
                      </a:r>
                      <a:r>
                        <a:rPr lang="sl-SI" baseline="0" noProof="0" dirty="0" smtClean="0"/>
                        <a:t>680</a:t>
                      </a:r>
                      <a:r>
                        <a:rPr lang="de-DE" baseline="0" noProof="0" dirty="0" smtClean="0"/>
                        <a:t>.</a:t>
                      </a:r>
                      <a:r>
                        <a:rPr lang="sl-SI" baseline="0" noProof="0" dirty="0" smtClean="0"/>
                        <a:t>02</a:t>
                      </a:r>
                      <a:r>
                        <a:rPr lang="en-US" baseline="0" noProof="0" dirty="0" smtClean="0"/>
                        <a:t> €</a:t>
                      </a:r>
                      <a:endParaRPr lang="en-US" noProof="0" dirty="0"/>
                    </a:p>
                  </a:txBody>
                  <a:tcPr/>
                </a:tc>
              </a:tr>
              <a:tr h="370840">
                <a:tc>
                  <a:txBody>
                    <a:bodyPr/>
                    <a:lstStyle/>
                    <a:p>
                      <a:r>
                        <a:rPr lang="en-US" noProof="0" dirty="0" smtClean="0"/>
                        <a:t>IRR</a:t>
                      </a:r>
                      <a:r>
                        <a:rPr lang="en-US" baseline="0" noProof="0" dirty="0" smtClean="0"/>
                        <a:t> after 15 years </a:t>
                      </a:r>
                      <a:endParaRPr lang="en-US" noProof="0" dirty="0"/>
                    </a:p>
                  </a:txBody>
                  <a:tcPr/>
                </a:tc>
                <a:tc>
                  <a:txBody>
                    <a:bodyPr/>
                    <a:lstStyle/>
                    <a:p>
                      <a:r>
                        <a:rPr lang="sl-SI" noProof="0" dirty="0" smtClean="0"/>
                        <a:t>5</a:t>
                      </a:r>
                      <a:r>
                        <a:rPr lang="de-DE" noProof="0" dirty="0" smtClean="0"/>
                        <a:t>.</a:t>
                      </a:r>
                      <a:r>
                        <a:rPr lang="sl-SI" noProof="0" dirty="0" smtClean="0"/>
                        <a:t>93</a:t>
                      </a:r>
                      <a:r>
                        <a:rPr lang="en-US" baseline="0" noProof="0" dirty="0" smtClean="0"/>
                        <a:t>% </a:t>
                      </a:r>
                      <a:endParaRPr lang="en-US" noProof="0" dirty="0"/>
                    </a:p>
                  </a:txBody>
                  <a:tcPr/>
                </a:tc>
              </a:tr>
              <a:tr h="370840">
                <a:tc>
                  <a:txBody>
                    <a:bodyPr/>
                    <a:lstStyle/>
                    <a:p>
                      <a:r>
                        <a:rPr lang="en-US" noProof="0" dirty="0" smtClean="0"/>
                        <a:t>Payback</a:t>
                      </a:r>
                      <a:r>
                        <a:rPr lang="en-US" baseline="0" noProof="0" dirty="0" smtClean="0"/>
                        <a:t> period at 7 % discount rate </a:t>
                      </a:r>
                      <a:endParaRPr lang="en-US" noProof="0" dirty="0"/>
                    </a:p>
                  </a:txBody>
                  <a:tcPr/>
                </a:tc>
                <a:tc>
                  <a:txBody>
                    <a:bodyPr/>
                    <a:lstStyle/>
                    <a:p>
                      <a:r>
                        <a:rPr lang="sl-SI" noProof="0" dirty="0" smtClean="0"/>
                        <a:t>16 </a:t>
                      </a:r>
                      <a:r>
                        <a:rPr lang="sl-SI" noProof="0" dirty="0" err="1" smtClean="0"/>
                        <a:t>years</a:t>
                      </a:r>
                      <a:r>
                        <a:rPr lang="sl-SI" noProof="0" dirty="0" smtClean="0"/>
                        <a:t> </a:t>
                      </a:r>
                      <a:endParaRPr lang="en-US" noProof="0" dirty="0"/>
                    </a:p>
                  </a:txBody>
                  <a:tcPr/>
                </a:tc>
              </a:tr>
            </a:tbl>
          </a:graphicData>
        </a:graphic>
      </p:graphicFrame>
    </p:spTree>
    <p:extLst>
      <p:ext uri="{BB962C8B-B14F-4D97-AF65-F5344CB8AC3E}">
        <p14:creationId xmlns:p14="http://schemas.microsoft.com/office/powerpoint/2010/main" xmlns="" val="3539154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pPr eaLnBrk="1" hangingPunct="1"/>
            <a:r>
              <a:rPr lang="en-US" altLang="en-US" dirty="0" smtClean="0">
                <a:latin typeface="Calibri Light" panose="020F0302020204030204" pitchFamily="34" charset="0"/>
              </a:rPr>
              <a:t>Best practice examples from abroad: Hospital KBC </a:t>
            </a:r>
            <a:r>
              <a:rPr lang="en-US" altLang="en-US" dirty="0" err="1" smtClean="0">
                <a:latin typeface="Calibri Light" panose="020F0302020204030204" pitchFamily="34" charset="0"/>
              </a:rPr>
              <a:t>Križine</a:t>
            </a:r>
            <a:r>
              <a:rPr lang="en-US" altLang="en-US" dirty="0" smtClean="0">
                <a:latin typeface="Calibri Light" panose="020F0302020204030204" pitchFamily="34" charset="0"/>
              </a:rPr>
              <a:t>, Split, Croatia  </a:t>
            </a:r>
          </a:p>
        </p:txBody>
      </p:sp>
      <p:sp>
        <p:nvSpPr>
          <p:cNvPr id="10243" name="Inhaltsplatzhalter 29"/>
          <p:cNvSpPr>
            <a:spLocks noGrp="1"/>
          </p:cNvSpPr>
          <p:nvPr>
            <p:ph idx="1"/>
          </p:nvPr>
        </p:nvSpPr>
        <p:spPr>
          <a:xfrm>
            <a:off x="1774825" y="981075"/>
            <a:ext cx="8858250" cy="5543550"/>
          </a:xfrm>
        </p:spPr>
        <p:txBody>
          <a:bodyPr>
            <a:normAutofit/>
          </a:bodyPr>
          <a:lstStyle/>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Total heated space; 37,000 m² (Built in 1965)</a:t>
            </a: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Renovation investment: 15 million €</a:t>
            </a: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Public private partnership </a:t>
            </a: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ESCO: </a:t>
            </a:r>
            <a:r>
              <a:rPr lang="en-GB" sz="2000" dirty="0" err="1" smtClean="0"/>
              <a:t>Rudan</a:t>
            </a:r>
            <a:r>
              <a:rPr lang="en-GB" sz="2000" dirty="0" smtClean="0"/>
              <a:t> </a:t>
            </a:r>
            <a:r>
              <a:rPr lang="en-GB" sz="2000" dirty="0" err="1" smtClean="0"/>
              <a:t>Žminj</a:t>
            </a:r>
            <a:r>
              <a:rPr lang="en-GB" sz="2000" dirty="0" smtClean="0"/>
              <a:t> Istria</a:t>
            </a:r>
            <a:endParaRPr lang="en-GB"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Financing: 60% private capital, 40% Croatian Environmental Protection and Energy Efficiency Fund </a:t>
            </a: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Measures: </a:t>
            </a:r>
          </a:p>
          <a:p>
            <a:pPr marL="897750" lvl="2" indent="-285750" defTabSz="358775">
              <a:spcBef>
                <a:spcPts val="1200"/>
              </a:spcBef>
              <a:buFont typeface="Wingdings" panose="05000000000000000000" pitchFamily="2" charset="2"/>
              <a:buChar char="§"/>
              <a:defRPr/>
            </a:pPr>
            <a:r>
              <a:rPr lang="en-GB" altLang="en-US" dirty="0" smtClean="0">
                <a:latin typeface="Calibri Light" panose="020F0302020204030204" pitchFamily="34" charset="0"/>
              </a:rPr>
              <a:t>Comprehensive refurbishment of the buildings thermal envelope (Stone wall facade) </a:t>
            </a:r>
          </a:p>
          <a:p>
            <a:pPr marL="897750" lvl="2" indent="-285750" defTabSz="358775">
              <a:spcBef>
                <a:spcPts val="1200"/>
              </a:spcBef>
              <a:buFont typeface="Wingdings" panose="05000000000000000000" pitchFamily="2" charset="2"/>
              <a:buChar char="§"/>
              <a:defRPr/>
            </a:pPr>
            <a:r>
              <a:rPr lang="en-GB" altLang="en-US" dirty="0" smtClean="0">
                <a:latin typeface="Calibri Light" panose="020F0302020204030204" pitchFamily="34" charset="0"/>
              </a:rPr>
              <a:t>Renovation of the sanitary hot water supply system (</a:t>
            </a:r>
            <a:r>
              <a:rPr lang="en-GB" b="1" dirty="0" smtClean="0"/>
              <a:t>4 x MHI 30kW Q-ton Mitsubishi) </a:t>
            </a:r>
          </a:p>
          <a:p>
            <a:pPr marL="897750" lvl="2" indent="-285750" defTabSz="358775">
              <a:spcBef>
                <a:spcPts val="1200"/>
              </a:spcBef>
              <a:buFont typeface="Wingdings" panose="05000000000000000000" pitchFamily="2" charset="2"/>
              <a:buChar char="§"/>
              <a:defRPr/>
            </a:pPr>
            <a:r>
              <a:rPr lang="en-GB" altLang="en-US" dirty="0" smtClean="0">
                <a:latin typeface="Calibri Light" panose="020F0302020204030204" pitchFamily="34" charset="0"/>
              </a:rPr>
              <a:t>Instalment of solar heat collectors </a:t>
            </a:r>
          </a:p>
          <a:p>
            <a:pPr marL="431388" lvl="1" indent="-179388" defTabSz="358775">
              <a:spcBef>
                <a:spcPts val="1200"/>
              </a:spcBef>
              <a:buFont typeface="Arial" charset="0"/>
              <a:buChar char="–"/>
              <a:defRPr/>
            </a:pPr>
            <a:endParaRPr lang="en-GB" altLang="en-US" sz="1600" dirty="0" smtClean="0">
              <a:latin typeface="Calibri Light" panose="020F0302020204030204" pitchFamily="34" charset="0"/>
            </a:endParaRPr>
          </a:p>
          <a:p>
            <a:pPr marL="431388" lvl="1" indent="-179388" defTabSz="358775">
              <a:spcBef>
                <a:spcPts val="1200"/>
              </a:spcBef>
              <a:buFont typeface="Arial" charset="0"/>
              <a:buChar char="–"/>
              <a:defRPr/>
            </a:pPr>
            <a:endParaRPr lang="en-GB" altLang="en-US" sz="1600" dirty="0" smtClean="0">
              <a:solidFill>
                <a:srgbClr val="008000"/>
              </a:solidFill>
              <a:latin typeface="Calibri Light" panose="020F0302020204030204" pitchFamily="34" charset="0"/>
            </a:endParaRPr>
          </a:p>
          <a:p>
            <a:pPr marL="0" indent="0" defTabSz="358775">
              <a:spcBef>
                <a:spcPct val="0"/>
              </a:spcBef>
              <a:buNone/>
              <a:defRPr/>
            </a:pPr>
            <a:endParaRPr lang="en-GB"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24</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Slika 6"/>
          <p:cNvPicPr/>
          <p:nvPr/>
        </p:nvPicPr>
        <p:blipFill rotWithShape="1">
          <a:blip r:embed="rId3" cstate="print"/>
          <a:srcRect l="-127" t="6547" r="-1" b="8104"/>
          <a:stretch/>
        </p:blipFill>
        <p:spPr bwMode="auto">
          <a:xfrm>
            <a:off x="7432137" y="981074"/>
            <a:ext cx="3343812" cy="181757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880567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pPr eaLnBrk="1" hangingPunct="1"/>
            <a:r>
              <a:rPr lang="en-US" altLang="en-US" dirty="0" smtClean="0">
                <a:latin typeface="Calibri Light" panose="020F0302020204030204" pitchFamily="34" charset="0"/>
              </a:rPr>
              <a:t>Best practice examples from abroad: Hospital KBC </a:t>
            </a:r>
            <a:r>
              <a:rPr lang="en-US" altLang="en-US" dirty="0" err="1" smtClean="0">
                <a:latin typeface="Calibri Light" panose="020F0302020204030204" pitchFamily="34" charset="0"/>
              </a:rPr>
              <a:t>Križine</a:t>
            </a:r>
            <a:r>
              <a:rPr lang="en-US" altLang="en-US" dirty="0" smtClean="0">
                <a:latin typeface="Calibri Light" panose="020F0302020204030204" pitchFamily="34" charset="0"/>
              </a:rPr>
              <a:t>, Split, Croatia  </a:t>
            </a:r>
          </a:p>
        </p:txBody>
      </p:sp>
      <p:sp>
        <p:nvSpPr>
          <p:cNvPr id="10243" name="Inhaltsplatzhalter 29"/>
          <p:cNvSpPr>
            <a:spLocks noGrp="1"/>
          </p:cNvSpPr>
          <p:nvPr>
            <p:ph idx="1"/>
          </p:nvPr>
        </p:nvSpPr>
        <p:spPr>
          <a:xfrm>
            <a:off x="1774825" y="981075"/>
            <a:ext cx="8858250" cy="5543550"/>
          </a:xfrm>
        </p:spPr>
        <p:txBody>
          <a:bodyPr>
            <a:normAutofit/>
          </a:bodyPr>
          <a:lstStyle/>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Payback period of the investment through savings will be 14 years</a:t>
            </a: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Energy cost before renovation:  ca. 1.3 million € annually </a:t>
            </a: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Energy cost after renovation: less than 600,000€ annually </a:t>
            </a: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Achieved savings: </a:t>
            </a: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Cumulative 55% energy savings </a:t>
            </a:r>
          </a:p>
          <a:p>
            <a:pPr marL="897750" lvl="2" indent="-285750" defTabSz="358775">
              <a:spcBef>
                <a:spcPts val="1200"/>
              </a:spcBef>
              <a:buFont typeface="Wingdings" panose="05000000000000000000" pitchFamily="2" charset="2"/>
              <a:buChar char="q"/>
              <a:defRPr/>
            </a:pPr>
            <a:r>
              <a:rPr lang="en-GB" altLang="en-US" sz="2000" dirty="0" smtClean="0">
                <a:latin typeface="Calibri Light" panose="020F0302020204030204" pitchFamily="34" charset="0"/>
              </a:rPr>
              <a:t>74% water savings </a:t>
            </a:r>
          </a:p>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solidFill>
                <a:srgbClr val="008000"/>
              </a:solidFill>
              <a:latin typeface="Calibri Light" panose="020F0302020204030204" pitchFamily="34" charset="0"/>
            </a:endParaRPr>
          </a:p>
          <a:p>
            <a:pPr marL="0" indent="0" defTabSz="358775">
              <a:spcBef>
                <a:spcPct val="0"/>
              </a:spcBef>
              <a:buNone/>
              <a:defRPr/>
            </a:pPr>
            <a:endParaRPr lang="en-US"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25</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Slika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92108" y="3459229"/>
            <a:ext cx="2887937" cy="1921922"/>
          </a:xfrm>
          <a:prstGeom prst="rect">
            <a:avLst/>
          </a:prstGeom>
        </p:spPr>
      </p:pic>
      <p:pic>
        <p:nvPicPr>
          <p:cNvPr id="2" name="Slika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84938" y="3891334"/>
            <a:ext cx="4062249" cy="2701554"/>
          </a:xfrm>
          <a:prstGeom prst="rect">
            <a:avLst/>
          </a:prstGeom>
        </p:spPr>
      </p:pic>
    </p:spTree>
    <p:extLst>
      <p:ext uri="{BB962C8B-B14F-4D97-AF65-F5344CB8AC3E}">
        <p14:creationId xmlns:p14="http://schemas.microsoft.com/office/powerpoint/2010/main" xmlns="" val="3996280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en-US" altLang="en-US" dirty="0" smtClean="0">
                <a:latin typeface="Calibri Light" panose="020F0302020204030204" pitchFamily="34" charset="0"/>
              </a:rPr>
              <a:t>Best practice examples from abroad: </a:t>
            </a:r>
            <a:r>
              <a:rPr lang="sl-SI" altLang="en-US" dirty="0" err="1" smtClean="0">
                <a:latin typeface="Calibri Light" panose="020F0302020204030204" pitchFamily="34" charset="0"/>
              </a:rPr>
              <a:t>Sport</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complex</a:t>
            </a:r>
            <a:r>
              <a:rPr lang="sl-SI" altLang="en-US" dirty="0">
                <a:latin typeface="Calibri Light" panose="020F0302020204030204" pitchFamily="34" charset="0"/>
              </a:rPr>
              <a:t> in </a:t>
            </a:r>
            <a:r>
              <a:rPr lang="sl-SI" altLang="en-US" dirty="0" err="1">
                <a:latin typeface="Calibri Light" panose="020F0302020204030204" pitchFamily="34" charset="0"/>
              </a:rPr>
              <a:t>Sant</a:t>
            </a:r>
            <a:r>
              <a:rPr lang="sl-SI" altLang="en-US" dirty="0">
                <a:latin typeface="Calibri Light" panose="020F0302020204030204" pitchFamily="34" charset="0"/>
              </a:rPr>
              <a:t> </a:t>
            </a:r>
            <a:r>
              <a:rPr lang="sl-SI" altLang="en-US" dirty="0" err="1">
                <a:latin typeface="Calibri Light" panose="020F0302020204030204" pitchFamily="34" charset="0"/>
              </a:rPr>
              <a:t>Cugat</a:t>
            </a:r>
            <a:r>
              <a:rPr lang="sl-SI" altLang="en-US" dirty="0">
                <a:latin typeface="Calibri Light" panose="020F0302020204030204" pitchFamily="34" charset="0"/>
              </a:rPr>
              <a:t> del </a:t>
            </a:r>
            <a:r>
              <a:rPr lang="sl-SI" altLang="en-US" dirty="0" err="1" smtClean="0">
                <a:latin typeface="Calibri Light" panose="020F0302020204030204" pitchFamily="34" charset="0"/>
              </a:rPr>
              <a:t>Vallès</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Spain</a:t>
            </a:r>
            <a:r>
              <a:rPr lang="en-US" altLang="en-US" dirty="0" smtClean="0">
                <a:latin typeface="Calibri Light" panose="020F0302020204030204" pitchFamily="34" charset="0"/>
              </a:rPr>
              <a:t> </a:t>
            </a:r>
          </a:p>
        </p:txBody>
      </p:sp>
      <p:sp>
        <p:nvSpPr>
          <p:cNvPr id="10243" name="Inhaltsplatzhalter 29"/>
          <p:cNvSpPr>
            <a:spLocks noGrp="1"/>
          </p:cNvSpPr>
          <p:nvPr>
            <p:ph idx="1"/>
          </p:nvPr>
        </p:nvSpPr>
        <p:spPr>
          <a:xfrm>
            <a:off x="1778924" y="981075"/>
            <a:ext cx="8854151" cy="5543550"/>
          </a:xfrm>
        </p:spPr>
        <p:txBody>
          <a:bodyPr>
            <a:normAutofit/>
          </a:bodyPr>
          <a:lstStyle/>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en-US" altLang="en-US" sz="2000" dirty="0">
                <a:latin typeface="Calibri Light" panose="020F0302020204030204" pitchFamily="34" charset="0"/>
              </a:rPr>
              <a:t>Contract format: </a:t>
            </a:r>
            <a:r>
              <a:rPr lang="en-US" altLang="en-US" sz="2000" dirty="0" smtClean="0">
                <a:latin typeface="Calibri Light" panose="020F0302020204030204" pitchFamily="34" charset="0"/>
              </a:rPr>
              <a:t>Energy </a:t>
            </a:r>
            <a:r>
              <a:rPr lang="en-US" altLang="en-US" sz="2000" dirty="0">
                <a:latin typeface="Calibri Light" panose="020F0302020204030204" pitchFamily="34" charset="0"/>
              </a:rPr>
              <a:t>services with guaranteed savings. </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en-US" altLang="en-US" sz="2000" dirty="0" smtClean="0">
                <a:latin typeface="Calibri Light" panose="020F0302020204030204" pitchFamily="34" charset="0"/>
              </a:rPr>
              <a:t>ESCO </a:t>
            </a:r>
            <a:r>
              <a:rPr lang="en-US" altLang="en-US" sz="2000" dirty="0">
                <a:latin typeface="Calibri Light" panose="020F0302020204030204" pitchFamily="34" charset="0"/>
              </a:rPr>
              <a:t>in charge: COMSA EMTE </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en-US" altLang="en-US" sz="2000" dirty="0" smtClean="0">
                <a:latin typeface="Calibri Light" panose="020F0302020204030204" pitchFamily="34" charset="0"/>
              </a:rPr>
              <a:t>Period </a:t>
            </a:r>
            <a:r>
              <a:rPr lang="en-US" altLang="en-US" sz="2000" dirty="0">
                <a:latin typeface="Calibri Light" panose="020F0302020204030204" pitchFamily="34" charset="0"/>
              </a:rPr>
              <a:t>of intervention: 2013 –2023  </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en-US" altLang="en-US" sz="2000" dirty="0" smtClean="0">
                <a:latin typeface="Calibri Light" panose="020F0302020204030204" pitchFamily="34" charset="0"/>
              </a:rPr>
              <a:t>Contract </a:t>
            </a:r>
            <a:r>
              <a:rPr lang="en-US" altLang="en-US" sz="2000" dirty="0">
                <a:latin typeface="Calibri Light" panose="020F0302020204030204" pitchFamily="34" charset="0"/>
              </a:rPr>
              <a:t>duration: 10 years </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en-US" altLang="en-US" sz="2000" dirty="0" smtClean="0">
                <a:latin typeface="Calibri Light" panose="020F0302020204030204" pitchFamily="34" charset="0"/>
              </a:rPr>
              <a:t>Guaranteed </a:t>
            </a:r>
            <a:r>
              <a:rPr lang="en-US" altLang="en-US" sz="2000" dirty="0">
                <a:latin typeface="Calibri Light" panose="020F0302020204030204" pitchFamily="34" charset="0"/>
              </a:rPr>
              <a:t>savings:  39</a:t>
            </a:r>
            <a:r>
              <a:rPr lang="en-US" altLang="en-US" sz="2000" dirty="0" smtClean="0">
                <a:latin typeface="Calibri Light" panose="020F0302020204030204" pitchFamily="34" charset="0"/>
              </a:rPr>
              <a:t>%</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sl-SI" altLang="en-US" sz="2000" dirty="0" smtClean="0">
                <a:latin typeface="Calibri Light" panose="020F0302020204030204" pitchFamily="34" charset="0"/>
              </a:rPr>
              <a:t>V</a:t>
            </a:r>
            <a:r>
              <a:rPr lang="en-US" altLang="en-US" sz="2000" dirty="0" err="1" smtClean="0">
                <a:latin typeface="Calibri Light" panose="020F0302020204030204" pitchFamily="34" charset="0"/>
              </a:rPr>
              <a:t>alue</a:t>
            </a:r>
            <a:r>
              <a:rPr lang="en-US" altLang="en-US" sz="2000" dirty="0" smtClean="0">
                <a:latin typeface="Calibri Light" panose="020F0302020204030204" pitchFamily="34" charset="0"/>
              </a:rPr>
              <a:t> </a:t>
            </a:r>
            <a:r>
              <a:rPr lang="en-US" altLang="en-US" sz="2000" dirty="0">
                <a:latin typeface="Calibri Light" panose="020F0302020204030204" pitchFamily="34" charset="0"/>
              </a:rPr>
              <a:t>of the </a:t>
            </a:r>
            <a:r>
              <a:rPr lang="en-US" altLang="en-US" sz="2000" dirty="0" smtClean="0">
                <a:latin typeface="Calibri Light" panose="020F0302020204030204" pitchFamily="34" charset="0"/>
              </a:rPr>
              <a:t>contract</a:t>
            </a:r>
            <a:r>
              <a:rPr lang="sl-SI" altLang="en-US" sz="2000" dirty="0" smtClean="0">
                <a:latin typeface="Calibri Light" panose="020F0302020204030204" pitchFamily="34" charset="0"/>
              </a:rPr>
              <a:t>: </a:t>
            </a:r>
            <a:r>
              <a:rPr lang="en-US" altLang="en-US" sz="2000" dirty="0" smtClean="0">
                <a:latin typeface="Calibri Light" panose="020F0302020204030204" pitchFamily="34" charset="0"/>
              </a:rPr>
              <a:t>3.184.347 €</a:t>
            </a:r>
            <a:r>
              <a:rPr lang="sl-SI" altLang="en-US" sz="2000" dirty="0">
                <a:latin typeface="Calibri Light" panose="020F0302020204030204" pitchFamily="34" charset="0"/>
              </a:rPr>
              <a:t> (1,2 M </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for</a:t>
            </a:r>
            <a:r>
              <a:rPr lang="sl-SI" altLang="en-US" sz="2000" dirty="0" smtClean="0">
                <a:latin typeface="Calibri Light" panose="020F0302020204030204" pitchFamily="34" charset="0"/>
              </a:rPr>
              <a:t> EE </a:t>
            </a:r>
            <a:r>
              <a:rPr lang="sl-SI" altLang="en-US" sz="2000" dirty="0" err="1" smtClean="0">
                <a:latin typeface="Calibri Light" panose="020F0302020204030204" pitchFamily="34" charset="0"/>
              </a:rPr>
              <a:t>measures</a:t>
            </a:r>
            <a:r>
              <a:rPr lang="sl-SI" altLang="en-US" sz="2000" dirty="0" smtClean="0">
                <a:latin typeface="Calibri Light" panose="020F0302020204030204" pitchFamily="34" charset="0"/>
              </a:rPr>
              <a:t>)</a:t>
            </a:r>
          </a:p>
          <a:p>
            <a:pPr marL="897750" lvl="2" indent="-285750" defTabSz="358775">
              <a:spcBef>
                <a:spcPts val="1200"/>
              </a:spcBef>
              <a:buFont typeface="Wingdings" panose="05000000000000000000" pitchFamily="2" charset="2"/>
              <a:buChar char="q"/>
              <a:defRPr/>
            </a:pPr>
            <a:endParaRPr lang="sl-SI" altLang="en-US" sz="1600" dirty="0">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solidFill>
                <a:srgbClr val="008000"/>
              </a:solidFill>
              <a:latin typeface="Calibri Light" panose="020F0302020204030204" pitchFamily="34" charset="0"/>
            </a:endParaRPr>
          </a:p>
          <a:p>
            <a:pPr marL="0" indent="0" defTabSz="358775">
              <a:spcBef>
                <a:spcPct val="0"/>
              </a:spcBef>
              <a:buNone/>
              <a:defRPr/>
            </a:pPr>
            <a:endParaRPr lang="en-US"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26</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0" y="5817085"/>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Slika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64170" y="4168458"/>
            <a:ext cx="3797831" cy="2173653"/>
          </a:xfrm>
          <a:prstGeom prst="rect">
            <a:avLst/>
          </a:prstGeom>
        </p:spPr>
      </p:pic>
    </p:spTree>
    <p:extLst>
      <p:ext uri="{BB962C8B-B14F-4D97-AF65-F5344CB8AC3E}">
        <p14:creationId xmlns:p14="http://schemas.microsoft.com/office/powerpoint/2010/main" xmlns="" val="3026257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en-US" altLang="en-US" dirty="0" smtClean="0">
                <a:latin typeface="Calibri Light" panose="020F0302020204030204" pitchFamily="34" charset="0"/>
              </a:rPr>
              <a:t>Best practice examples from abroad: </a:t>
            </a:r>
            <a:r>
              <a:rPr lang="sl-SI" altLang="en-US" dirty="0" err="1" smtClean="0">
                <a:latin typeface="Calibri Light" panose="020F0302020204030204" pitchFamily="34" charset="0"/>
              </a:rPr>
              <a:t>Sport</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complex</a:t>
            </a:r>
            <a:r>
              <a:rPr lang="sl-SI" altLang="en-US" dirty="0">
                <a:latin typeface="Calibri Light" panose="020F0302020204030204" pitchFamily="34" charset="0"/>
              </a:rPr>
              <a:t> in </a:t>
            </a:r>
            <a:r>
              <a:rPr lang="sl-SI" altLang="en-US" dirty="0" err="1">
                <a:latin typeface="Calibri Light" panose="020F0302020204030204" pitchFamily="34" charset="0"/>
              </a:rPr>
              <a:t>Sant</a:t>
            </a:r>
            <a:r>
              <a:rPr lang="sl-SI" altLang="en-US" dirty="0">
                <a:latin typeface="Calibri Light" panose="020F0302020204030204" pitchFamily="34" charset="0"/>
              </a:rPr>
              <a:t> </a:t>
            </a:r>
            <a:r>
              <a:rPr lang="sl-SI" altLang="en-US" dirty="0" err="1">
                <a:latin typeface="Calibri Light" panose="020F0302020204030204" pitchFamily="34" charset="0"/>
              </a:rPr>
              <a:t>Cugat</a:t>
            </a:r>
            <a:r>
              <a:rPr lang="sl-SI" altLang="en-US" dirty="0">
                <a:latin typeface="Calibri Light" panose="020F0302020204030204" pitchFamily="34" charset="0"/>
              </a:rPr>
              <a:t> del </a:t>
            </a:r>
            <a:r>
              <a:rPr lang="sl-SI" altLang="en-US" dirty="0" err="1" smtClean="0">
                <a:latin typeface="Calibri Light" panose="020F0302020204030204" pitchFamily="34" charset="0"/>
              </a:rPr>
              <a:t>Vallès</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Spain</a:t>
            </a:r>
            <a:r>
              <a:rPr lang="en-US" altLang="en-US" dirty="0" smtClean="0">
                <a:latin typeface="Calibri Light" panose="020F0302020204030204" pitchFamily="34" charset="0"/>
              </a:rPr>
              <a:t> </a:t>
            </a:r>
          </a:p>
        </p:txBody>
      </p:sp>
      <p:sp>
        <p:nvSpPr>
          <p:cNvPr id="10243" name="Inhaltsplatzhalter 29"/>
          <p:cNvSpPr>
            <a:spLocks noGrp="1"/>
          </p:cNvSpPr>
          <p:nvPr>
            <p:ph idx="1"/>
          </p:nvPr>
        </p:nvSpPr>
        <p:spPr>
          <a:xfrm>
            <a:off x="1631953" y="981075"/>
            <a:ext cx="9001122" cy="5543550"/>
          </a:xfrm>
        </p:spPr>
        <p:txBody>
          <a:bodyPr>
            <a:normAutofit/>
          </a:bodyPr>
          <a:lstStyle/>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sl-SI" altLang="en-US" sz="2000" dirty="0" smtClean="0">
                <a:latin typeface="Calibri Light" panose="020F0302020204030204" pitchFamily="34" charset="0"/>
              </a:rPr>
              <a:t>Reference </a:t>
            </a:r>
            <a:r>
              <a:rPr lang="sl-SI" altLang="en-US" sz="2000" dirty="0" err="1" smtClean="0">
                <a:latin typeface="Calibri Light" panose="020F0302020204030204" pitchFamily="34" charset="0"/>
              </a:rPr>
              <a:t>energy</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costs</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before</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renovation</a:t>
            </a:r>
            <a:r>
              <a:rPr lang="sl-SI" altLang="en-US" sz="2000" dirty="0">
                <a:latin typeface="Calibri Light" panose="020F0302020204030204" pitchFamily="34" charset="0"/>
              </a:rPr>
              <a:t>: 735.000 €/</a:t>
            </a:r>
            <a:r>
              <a:rPr lang="sl-SI" altLang="en-US" sz="2000" dirty="0" err="1">
                <a:latin typeface="Calibri Light" panose="020F0302020204030204" pitchFamily="34" charset="0"/>
              </a:rPr>
              <a:t>year</a:t>
            </a:r>
            <a:r>
              <a:rPr lang="sl-SI" altLang="en-US" sz="2000" dirty="0">
                <a:latin typeface="Calibri Light" panose="020F0302020204030204" pitchFamily="34" charset="0"/>
              </a:rPr>
              <a:t> </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sl-SI" altLang="en-US" sz="2000" dirty="0">
                <a:latin typeface="Calibri Light" panose="020F0302020204030204" pitchFamily="34" charset="0"/>
              </a:rPr>
              <a:t>Reference </a:t>
            </a:r>
            <a:r>
              <a:rPr lang="sl-SI" altLang="en-US" sz="2000" dirty="0" err="1" smtClean="0">
                <a:latin typeface="Calibri Light" panose="020F0302020204030204" pitchFamily="34" charset="0"/>
              </a:rPr>
              <a:t>electricity</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consumption</a:t>
            </a:r>
            <a:r>
              <a:rPr lang="sl-SI" altLang="en-US" sz="2000" dirty="0">
                <a:latin typeface="Calibri Light" panose="020F0302020204030204" pitchFamily="34" charset="0"/>
              </a:rPr>
              <a:t>: 3.467.358 </a:t>
            </a:r>
            <a:r>
              <a:rPr lang="sl-SI" altLang="en-US" sz="2000" dirty="0" smtClean="0">
                <a:latin typeface="Calibri Light" panose="020F0302020204030204" pitchFamily="34" charset="0"/>
              </a:rPr>
              <a:t>kWh/</a:t>
            </a:r>
            <a:r>
              <a:rPr lang="sl-SI" altLang="en-US" sz="2000" dirty="0" err="1" smtClean="0">
                <a:latin typeface="Calibri Light" panose="020F0302020204030204" pitchFamily="34" charset="0"/>
              </a:rPr>
              <a:t>year</a:t>
            </a:r>
            <a:endParaRPr lang="sl-SI" altLang="en-US" sz="2000" dirty="0" smtClean="0">
              <a:latin typeface="Calibri Light" panose="020F0302020204030204" pitchFamily="34" charset="0"/>
            </a:endParaRPr>
          </a:p>
          <a:p>
            <a:pPr marL="897750" lvl="2" indent="-285750" defTabSz="358775">
              <a:lnSpc>
                <a:spcPct val="100000"/>
              </a:lnSpc>
              <a:spcBef>
                <a:spcPts val="600"/>
              </a:spcBef>
              <a:buFont typeface="Wingdings" panose="05000000000000000000" pitchFamily="2" charset="2"/>
              <a:buChar char="q"/>
              <a:defRPr/>
            </a:pPr>
            <a:r>
              <a:rPr lang="sl-SI" altLang="en-US" sz="2000" dirty="0" smtClean="0">
                <a:latin typeface="Calibri Light" panose="020F0302020204030204" pitchFamily="34" charset="0"/>
              </a:rPr>
              <a:t>Reference </a:t>
            </a:r>
            <a:r>
              <a:rPr lang="sl-SI" altLang="en-US" sz="2000" dirty="0" err="1">
                <a:latin typeface="Calibri Light" panose="020F0302020204030204" pitchFamily="34" charset="0"/>
              </a:rPr>
              <a:t>t</a:t>
            </a:r>
            <a:r>
              <a:rPr lang="sl-SI" altLang="en-US" sz="2000" dirty="0" err="1" smtClean="0">
                <a:latin typeface="Calibri Light" panose="020F0302020204030204" pitchFamily="34" charset="0"/>
              </a:rPr>
              <a:t>hermal</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consumption</a:t>
            </a:r>
            <a:r>
              <a:rPr lang="sl-SI" altLang="en-US" sz="2000" dirty="0">
                <a:latin typeface="Calibri Light" panose="020F0302020204030204" pitchFamily="34" charset="0"/>
              </a:rPr>
              <a:t>: 5.292.378 kWh/</a:t>
            </a:r>
            <a:r>
              <a:rPr lang="sl-SI" altLang="en-US" sz="2000" dirty="0" err="1">
                <a:latin typeface="Calibri Light" panose="020F0302020204030204" pitchFamily="34" charset="0"/>
              </a:rPr>
              <a:t>year</a:t>
            </a:r>
            <a:r>
              <a:rPr lang="sl-SI" altLang="en-US" sz="2000" dirty="0">
                <a:latin typeface="Calibri Light" panose="020F0302020204030204" pitchFamily="34" charset="0"/>
              </a:rPr>
              <a:t> </a:t>
            </a:r>
            <a:endParaRPr lang="sl-SI" altLang="en-US" sz="2000" dirty="0" smtClean="0">
              <a:latin typeface="Calibri Light" panose="020F0302020204030204" pitchFamily="34" charset="0"/>
            </a:endParaRPr>
          </a:p>
          <a:p>
            <a:pPr marL="612000" lvl="2" indent="0" defTabSz="358775">
              <a:lnSpc>
                <a:spcPct val="100000"/>
              </a:lnSpc>
              <a:spcBef>
                <a:spcPts val="600"/>
              </a:spcBef>
              <a:buNone/>
              <a:defRPr/>
            </a:pPr>
            <a:endParaRPr lang="sl-SI" altLang="en-US" sz="2000" dirty="0" smtClean="0">
              <a:latin typeface="Calibri Light" panose="020F0302020204030204" pitchFamily="34" charset="0"/>
            </a:endParaRPr>
          </a:p>
          <a:p>
            <a:pPr marL="897750" lvl="2" indent="-285750" defTabSz="358775">
              <a:lnSpc>
                <a:spcPct val="100000"/>
              </a:lnSpc>
              <a:spcBef>
                <a:spcPts val="600"/>
              </a:spcBef>
              <a:buFont typeface="Wingdings" panose="05000000000000000000" pitchFamily="2" charset="2"/>
              <a:buChar char="q"/>
              <a:defRPr/>
            </a:pPr>
            <a:r>
              <a:rPr lang="sl-SI" altLang="en-US" sz="2000" dirty="0" err="1" smtClean="0">
                <a:latin typeface="Calibri Light" panose="020F0302020204030204" pitchFamily="34" charset="0"/>
              </a:rPr>
              <a:t>Implemented</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measures</a:t>
            </a:r>
            <a:r>
              <a:rPr lang="sl-SI" altLang="en-US" sz="2000" dirty="0" smtClean="0">
                <a:latin typeface="Calibri Light" panose="020F0302020204030204" pitchFamily="34" charset="0"/>
              </a:rPr>
              <a:t>: </a:t>
            </a:r>
          </a:p>
          <a:p>
            <a:pPr marL="897750" lvl="2" indent="-285750" defTabSz="358775">
              <a:lnSpc>
                <a:spcPct val="100000"/>
              </a:lnSpc>
              <a:spcBef>
                <a:spcPts val="400"/>
              </a:spcBef>
              <a:buFont typeface="Wingdings" panose="05000000000000000000" pitchFamily="2" charset="2"/>
              <a:buChar char="q"/>
              <a:defRPr/>
            </a:pPr>
            <a:r>
              <a:rPr lang="sl-SI" altLang="en-US" sz="1600" dirty="0" smtClean="0">
                <a:latin typeface="Calibri Light" panose="020F0302020204030204" pitchFamily="34" charset="0"/>
              </a:rPr>
              <a:t>R</a:t>
            </a:r>
            <a:r>
              <a:rPr lang="en-US" altLang="en-US" sz="1600" dirty="0" err="1" smtClean="0">
                <a:latin typeface="Calibri Light" panose="020F0302020204030204" pitchFamily="34" charset="0"/>
              </a:rPr>
              <a:t>enovation</a:t>
            </a:r>
            <a:r>
              <a:rPr lang="en-US" altLang="en-US" sz="1600" dirty="0" smtClean="0">
                <a:latin typeface="Calibri Light" panose="020F0302020204030204" pitchFamily="34" charset="0"/>
              </a:rPr>
              <a:t> </a:t>
            </a:r>
            <a:r>
              <a:rPr lang="en-US" altLang="en-US" sz="1600" dirty="0">
                <a:latin typeface="Calibri Light" panose="020F0302020204030204" pitchFamily="34" charset="0"/>
              </a:rPr>
              <a:t>of the cooling </a:t>
            </a:r>
            <a:r>
              <a:rPr lang="sl-SI" altLang="en-US" sz="1600" dirty="0" err="1" smtClean="0">
                <a:latin typeface="Calibri Light" panose="020F0302020204030204" pitchFamily="34" charset="0"/>
              </a:rPr>
              <a:t>system</a:t>
            </a:r>
            <a:endParaRPr lang="sl-SI" altLang="en-US" sz="1600" dirty="0" smtClean="0">
              <a:latin typeface="Calibri Light" panose="020F0302020204030204" pitchFamily="34" charset="0"/>
            </a:endParaRPr>
          </a:p>
          <a:p>
            <a:pPr marL="897750" lvl="2" indent="-285750" defTabSz="358775">
              <a:lnSpc>
                <a:spcPct val="100000"/>
              </a:lnSpc>
              <a:spcBef>
                <a:spcPts val="400"/>
              </a:spcBef>
              <a:buFont typeface="Wingdings" panose="05000000000000000000" pitchFamily="2" charset="2"/>
              <a:buChar char="q"/>
              <a:defRPr/>
            </a:pPr>
            <a:r>
              <a:rPr lang="sl-SI" altLang="en-US" sz="1600" dirty="0" smtClean="0">
                <a:latin typeface="Calibri Light" panose="020F0302020204030204" pitchFamily="34" charset="0"/>
              </a:rPr>
              <a:t>R</a:t>
            </a:r>
            <a:r>
              <a:rPr lang="en-US" altLang="en-US" sz="1600" dirty="0" err="1" smtClean="0">
                <a:latin typeface="Calibri Light" panose="020F0302020204030204" pitchFamily="34" charset="0"/>
              </a:rPr>
              <a:t>eplacement</a:t>
            </a:r>
            <a:r>
              <a:rPr lang="en-US" altLang="en-US" sz="1600" dirty="0" smtClean="0">
                <a:latin typeface="Calibri Light" panose="020F0302020204030204" pitchFamily="34" charset="0"/>
              </a:rPr>
              <a:t> </a:t>
            </a:r>
            <a:r>
              <a:rPr lang="en-US" altLang="en-US" sz="1600" dirty="0">
                <a:latin typeface="Calibri Light" panose="020F0302020204030204" pitchFamily="34" charset="0"/>
              </a:rPr>
              <a:t>of direct expansion equipment for air </a:t>
            </a:r>
            <a:r>
              <a:rPr lang="en-US" altLang="en-US" sz="1600" dirty="0" smtClean="0">
                <a:latin typeface="Calibri Light" panose="020F0302020204030204" pitchFamily="34" charset="0"/>
              </a:rPr>
              <a:t>conditioning</a:t>
            </a:r>
            <a:endParaRPr lang="sl-SI" altLang="en-US" sz="1600" dirty="0" smtClean="0">
              <a:latin typeface="Calibri Light" panose="020F0302020204030204" pitchFamily="34" charset="0"/>
            </a:endParaRPr>
          </a:p>
          <a:p>
            <a:pPr marL="897750" lvl="2" indent="-285750" defTabSz="358775">
              <a:lnSpc>
                <a:spcPct val="100000"/>
              </a:lnSpc>
              <a:spcBef>
                <a:spcPts val="400"/>
              </a:spcBef>
              <a:buFont typeface="Wingdings" panose="05000000000000000000" pitchFamily="2" charset="2"/>
              <a:buChar char="q"/>
              <a:defRPr/>
            </a:pPr>
            <a:r>
              <a:rPr lang="sl-SI" altLang="en-US" sz="1600" dirty="0" err="1" smtClean="0">
                <a:latin typeface="Calibri Light" panose="020F0302020204030204" pitchFamily="34" charset="0"/>
              </a:rPr>
              <a:t>Replacement</a:t>
            </a:r>
            <a:r>
              <a:rPr lang="sl-SI" altLang="en-US" sz="1600" dirty="0" smtClean="0">
                <a:latin typeface="Calibri Light" panose="020F0302020204030204" pitchFamily="34" charset="0"/>
              </a:rPr>
              <a:t> </a:t>
            </a:r>
            <a:r>
              <a:rPr lang="sl-SI" altLang="en-US" sz="1600" dirty="0" err="1">
                <a:latin typeface="Calibri Light" panose="020F0302020204030204" pitchFamily="34" charset="0"/>
              </a:rPr>
              <a:t>of</a:t>
            </a:r>
            <a:r>
              <a:rPr lang="sl-SI" altLang="en-US" sz="1600" dirty="0">
                <a:latin typeface="Calibri Light" panose="020F0302020204030204" pitchFamily="34" charset="0"/>
              </a:rPr>
              <a:t> </a:t>
            </a:r>
            <a:r>
              <a:rPr lang="sl-SI" altLang="en-US" sz="1600" dirty="0" err="1">
                <a:latin typeface="Calibri Light" panose="020F0302020204030204" pitchFamily="34" charset="0"/>
              </a:rPr>
              <a:t>lighting</a:t>
            </a:r>
            <a:r>
              <a:rPr lang="sl-SI" altLang="en-US" sz="1600" dirty="0">
                <a:latin typeface="Calibri Light" panose="020F0302020204030204" pitchFamily="34" charset="0"/>
              </a:rPr>
              <a:t> </a:t>
            </a:r>
            <a:r>
              <a:rPr lang="sl-SI" altLang="en-US" sz="1600" dirty="0" err="1" smtClean="0">
                <a:latin typeface="Calibri Light" panose="020F0302020204030204" pitchFamily="34" charset="0"/>
              </a:rPr>
              <a:t>equipment</a:t>
            </a:r>
            <a:endParaRPr lang="sl-SI" altLang="en-US" sz="1600" dirty="0" smtClean="0">
              <a:latin typeface="Calibri Light" panose="020F0302020204030204" pitchFamily="34" charset="0"/>
            </a:endParaRPr>
          </a:p>
          <a:p>
            <a:pPr marL="897750" lvl="2" indent="-285750" defTabSz="358775">
              <a:lnSpc>
                <a:spcPct val="100000"/>
              </a:lnSpc>
              <a:spcBef>
                <a:spcPts val="400"/>
              </a:spcBef>
              <a:buFont typeface="Wingdings" panose="05000000000000000000" pitchFamily="2" charset="2"/>
              <a:buChar char="q"/>
              <a:defRPr/>
            </a:pPr>
            <a:r>
              <a:rPr lang="sl-SI" altLang="en-US" sz="1600" dirty="0" smtClean="0">
                <a:latin typeface="Calibri Light" panose="020F0302020204030204" pitchFamily="34" charset="0"/>
              </a:rPr>
              <a:t>R</a:t>
            </a:r>
            <a:r>
              <a:rPr lang="en-US" altLang="en-US" sz="1600" dirty="0" err="1" smtClean="0">
                <a:latin typeface="Calibri Light" panose="020F0302020204030204" pitchFamily="34" charset="0"/>
              </a:rPr>
              <a:t>eplacement</a:t>
            </a:r>
            <a:r>
              <a:rPr lang="en-US" altLang="en-US" sz="1600" dirty="0" smtClean="0">
                <a:latin typeface="Calibri Light" panose="020F0302020204030204" pitchFamily="34" charset="0"/>
              </a:rPr>
              <a:t> </a:t>
            </a:r>
            <a:r>
              <a:rPr lang="en-US" altLang="en-US" sz="1600" dirty="0">
                <a:latin typeface="Calibri Light" panose="020F0302020204030204" pitchFamily="34" charset="0"/>
              </a:rPr>
              <a:t>of diesel boilers with natural gas </a:t>
            </a:r>
            <a:r>
              <a:rPr lang="en-US" altLang="en-US" sz="1600" dirty="0" smtClean="0">
                <a:latin typeface="Calibri Light" panose="020F0302020204030204" pitchFamily="34" charset="0"/>
              </a:rPr>
              <a:t>boilers</a:t>
            </a:r>
            <a:endParaRPr lang="sl-SI" altLang="en-US" sz="1600" dirty="0" smtClean="0">
              <a:latin typeface="Calibri Light" panose="020F0302020204030204" pitchFamily="34" charset="0"/>
            </a:endParaRPr>
          </a:p>
          <a:p>
            <a:pPr marL="897750" lvl="2" indent="-285750" defTabSz="358775">
              <a:lnSpc>
                <a:spcPct val="100000"/>
              </a:lnSpc>
              <a:spcBef>
                <a:spcPts val="400"/>
              </a:spcBef>
              <a:buFont typeface="Wingdings" panose="05000000000000000000" pitchFamily="2" charset="2"/>
              <a:buChar char="q"/>
              <a:defRPr/>
            </a:pPr>
            <a:r>
              <a:rPr lang="sl-SI" altLang="en-US" sz="1600" dirty="0" err="1" smtClean="0">
                <a:latin typeface="Calibri Light" panose="020F0302020204030204" pitchFamily="34" charset="0"/>
              </a:rPr>
              <a:t>Installation</a:t>
            </a:r>
            <a:r>
              <a:rPr lang="sl-SI" altLang="en-US" sz="1600" dirty="0" smtClean="0">
                <a:latin typeface="Calibri Light" panose="020F0302020204030204" pitchFamily="34" charset="0"/>
              </a:rPr>
              <a:t> </a:t>
            </a:r>
            <a:r>
              <a:rPr lang="sl-SI" altLang="en-US" sz="1600" dirty="0" err="1">
                <a:latin typeface="Calibri Light" panose="020F0302020204030204" pitchFamily="34" charset="0"/>
              </a:rPr>
              <a:t>of</a:t>
            </a:r>
            <a:r>
              <a:rPr lang="sl-SI" altLang="en-US" sz="1600" dirty="0">
                <a:latin typeface="Calibri Light" panose="020F0302020204030204" pitchFamily="34" charset="0"/>
              </a:rPr>
              <a:t> a </a:t>
            </a:r>
            <a:r>
              <a:rPr lang="sl-SI" altLang="en-US" sz="1600" dirty="0" err="1">
                <a:latin typeface="Calibri Light" panose="020F0302020204030204" pitchFamily="34" charset="0"/>
              </a:rPr>
              <a:t>pool</a:t>
            </a:r>
            <a:r>
              <a:rPr lang="sl-SI" altLang="en-US" sz="1600" dirty="0">
                <a:latin typeface="Calibri Light" panose="020F0302020204030204" pitchFamily="34" charset="0"/>
              </a:rPr>
              <a:t> </a:t>
            </a:r>
            <a:r>
              <a:rPr lang="sl-SI" altLang="en-US" sz="1600" dirty="0" err="1" smtClean="0">
                <a:latin typeface="Calibri Light" panose="020F0302020204030204" pitchFamily="34" charset="0"/>
              </a:rPr>
              <a:t>dehumidifier</a:t>
            </a:r>
            <a:endParaRPr lang="sl-SI" altLang="en-US" sz="1600" dirty="0" smtClean="0">
              <a:latin typeface="Calibri Light" panose="020F0302020204030204" pitchFamily="34" charset="0"/>
            </a:endParaRPr>
          </a:p>
          <a:p>
            <a:pPr marL="897750" lvl="2" indent="-285750" defTabSz="358775">
              <a:lnSpc>
                <a:spcPct val="100000"/>
              </a:lnSpc>
              <a:spcBef>
                <a:spcPts val="400"/>
              </a:spcBef>
              <a:buFont typeface="Wingdings" panose="05000000000000000000" pitchFamily="2" charset="2"/>
              <a:buChar char="q"/>
              <a:defRPr/>
            </a:pPr>
            <a:r>
              <a:rPr lang="sl-SI" altLang="en-US" sz="1600" dirty="0" smtClean="0">
                <a:latin typeface="Calibri Light" panose="020F0302020204030204" pitchFamily="34" charset="0"/>
              </a:rPr>
              <a:t>I</a:t>
            </a:r>
            <a:r>
              <a:rPr lang="en-US" altLang="en-US" sz="1600" dirty="0" err="1" smtClean="0">
                <a:latin typeface="Calibri Light" panose="020F0302020204030204" pitchFamily="34" charset="0"/>
              </a:rPr>
              <a:t>mprovement</a:t>
            </a:r>
            <a:r>
              <a:rPr lang="en-US" altLang="en-US" sz="1600" dirty="0" smtClean="0">
                <a:latin typeface="Calibri Light" panose="020F0302020204030204" pitchFamily="34" charset="0"/>
              </a:rPr>
              <a:t> </a:t>
            </a:r>
            <a:r>
              <a:rPr lang="en-US" altLang="en-US" sz="1600" dirty="0">
                <a:latin typeface="Calibri Light" panose="020F0302020204030204" pitchFamily="34" charset="0"/>
              </a:rPr>
              <a:t>of the pool pumping </a:t>
            </a:r>
            <a:r>
              <a:rPr lang="en-US" altLang="en-US" sz="1600" dirty="0" smtClean="0">
                <a:latin typeface="Calibri Light" panose="020F0302020204030204" pitchFamily="34" charset="0"/>
              </a:rPr>
              <a:t>systems</a:t>
            </a:r>
            <a:endParaRPr lang="sl-SI" altLang="en-US" sz="1600" dirty="0" smtClean="0">
              <a:latin typeface="Calibri Light" panose="020F0302020204030204" pitchFamily="34" charset="0"/>
            </a:endParaRPr>
          </a:p>
          <a:p>
            <a:pPr marL="897750" lvl="2" indent="-285750" defTabSz="358775">
              <a:lnSpc>
                <a:spcPct val="100000"/>
              </a:lnSpc>
              <a:spcBef>
                <a:spcPts val="400"/>
              </a:spcBef>
              <a:buFont typeface="Wingdings" panose="05000000000000000000" pitchFamily="2" charset="2"/>
              <a:buChar char="q"/>
              <a:defRPr/>
            </a:pPr>
            <a:r>
              <a:rPr lang="sl-SI" altLang="en-US" sz="1600" dirty="0" smtClean="0">
                <a:latin typeface="Calibri Light" panose="020F0302020204030204" pitchFamily="34" charset="0"/>
              </a:rPr>
              <a:t>I</a:t>
            </a:r>
            <a:r>
              <a:rPr lang="en-US" altLang="en-US" sz="1600" dirty="0" err="1" smtClean="0">
                <a:latin typeface="Calibri Light" panose="020F0302020204030204" pitchFamily="34" charset="0"/>
              </a:rPr>
              <a:t>mproved</a:t>
            </a:r>
            <a:r>
              <a:rPr lang="en-US" altLang="en-US" sz="1600" dirty="0" smtClean="0">
                <a:latin typeface="Calibri Light" panose="020F0302020204030204" pitchFamily="34" charset="0"/>
              </a:rPr>
              <a:t> </a:t>
            </a:r>
            <a:r>
              <a:rPr lang="en-US" altLang="en-US" sz="1600" dirty="0">
                <a:latin typeface="Calibri Light" panose="020F0302020204030204" pitchFamily="34" charset="0"/>
              </a:rPr>
              <a:t>insulation of the pool and </a:t>
            </a:r>
            <a:r>
              <a:rPr lang="en-US" altLang="en-US" sz="1600" dirty="0" smtClean="0">
                <a:latin typeface="Calibri Light" panose="020F0302020204030204" pitchFamily="34" charset="0"/>
              </a:rPr>
              <a:t>pipes</a:t>
            </a:r>
            <a:endParaRPr lang="sl-SI" altLang="en-US" sz="1600" dirty="0" smtClean="0">
              <a:latin typeface="Calibri Light" panose="020F0302020204030204" pitchFamily="34" charset="0"/>
            </a:endParaRPr>
          </a:p>
          <a:p>
            <a:pPr marL="897750" lvl="2" indent="-285750" defTabSz="358775">
              <a:lnSpc>
                <a:spcPct val="100000"/>
              </a:lnSpc>
              <a:spcBef>
                <a:spcPts val="400"/>
              </a:spcBef>
              <a:buFont typeface="Wingdings" panose="05000000000000000000" pitchFamily="2" charset="2"/>
              <a:buChar char="q"/>
              <a:defRPr/>
            </a:pPr>
            <a:r>
              <a:rPr lang="sl-SI" altLang="en-US" sz="1600" dirty="0">
                <a:latin typeface="Calibri Light" panose="020F0302020204030204" pitchFamily="34" charset="0"/>
              </a:rPr>
              <a:t>I</a:t>
            </a:r>
            <a:r>
              <a:rPr lang="en-US" altLang="en-US" sz="1600" dirty="0" err="1" smtClean="0">
                <a:latin typeface="Calibri Light" panose="020F0302020204030204" pitchFamily="34" charset="0"/>
              </a:rPr>
              <a:t>mplementation</a:t>
            </a:r>
            <a:r>
              <a:rPr lang="en-US" altLang="en-US" sz="1600" dirty="0" smtClean="0">
                <a:latin typeface="Calibri Light" panose="020F0302020204030204" pitchFamily="34" charset="0"/>
              </a:rPr>
              <a:t> </a:t>
            </a:r>
            <a:r>
              <a:rPr lang="en-US" altLang="en-US" sz="1600" dirty="0">
                <a:latin typeface="Calibri Light" panose="020F0302020204030204" pitchFamily="34" charset="0"/>
              </a:rPr>
              <a:t>of a Building Management </a:t>
            </a:r>
            <a:r>
              <a:rPr lang="en-US" altLang="en-US" sz="1600" dirty="0" smtClean="0">
                <a:latin typeface="Calibri Light" panose="020F0302020204030204" pitchFamily="34" charset="0"/>
              </a:rPr>
              <a:t>System</a:t>
            </a:r>
            <a:endParaRPr lang="sl-SI" altLang="en-US" sz="1600" dirty="0" smtClean="0">
              <a:latin typeface="Calibri Light" panose="020F0302020204030204" pitchFamily="34" charset="0"/>
            </a:endParaRPr>
          </a:p>
          <a:p>
            <a:pPr marL="897750" lvl="2" indent="-285750" defTabSz="358775">
              <a:lnSpc>
                <a:spcPct val="100000"/>
              </a:lnSpc>
              <a:spcBef>
                <a:spcPts val="400"/>
              </a:spcBef>
              <a:buFont typeface="Wingdings" panose="05000000000000000000" pitchFamily="2" charset="2"/>
              <a:buChar char="q"/>
              <a:defRPr/>
            </a:pPr>
            <a:r>
              <a:rPr lang="sl-SI" altLang="en-US" sz="1600" dirty="0" smtClean="0">
                <a:latin typeface="Calibri Light" panose="020F0302020204030204" pitchFamily="34" charset="0"/>
              </a:rPr>
              <a:t>S</a:t>
            </a:r>
            <a:r>
              <a:rPr lang="en-US" altLang="en-US" sz="1600" dirty="0" err="1" smtClean="0">
                <a:latin typeface="Calibri Light" panose="020F0302020204030204" pitchFamily="34" charset="0"/>
              </a:rPr>
              <a:t>olar</a:t>
            </a:r>
            <a:r>
              <a:rPr lang="en-US" altLang="en-US" sz="1600" dirty="0" smtClean="0">
                <a:latin typeface="Calibri Light" panose="020F0302020204030204" pitchFamily="34" charset="0"/>
              </a:rPr>
              <a:t> </a:t>
            </a:r>
            <a:r>
              <a:rPr lang="en-US" altLang="en-US" sz="1600" dirty="0">
                <a:latin typeface="Calibri Light" panose="020F0302020204030204" pitchFamily="34" charset="0"/>
              </a:rPr>
              <a:t>thermal system with 96 </a:t>
            </a:r>
            <a:r>
              <a:rPr lang="en-US" altLang="en-US" sz="1600" dirty="0" err="1">
                <a:latin typeface="Calibri Light" panose="020F0302020204030204" pitchFamily="34" charset="0"/>
              </a:rPr>
              <a:t>vacumm</a:t>
            </a:r>
            <a:r>
              <a:rPr lang="en-US" altLang="en-US" sz="1600" dirty="0">
                <a:latin typeface="Calibri Light" panose="020F0302020204030204" pitchFamily="34" charset="0"/>
              </a:rPr>
              <a:t> solar thermal panels </a:t>
            </a:r>
            <a:endParaRPr lang="sl-SI" altLang="en-US" sz="1600" dirty="0">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solidFill>
                <a:srgbClr val="008000"/>
              </a:solidFill>
              <a:latin typeface="Calibri Light" panose="020F0302020204030204" pitchFamily="34" charset="0"/>
            </a:endParaRPr>
          </a:p>
          <a:p>
            <a:pPr marL="0" indent="0" defTabSz="358775">
              <a:spcBef>
                <a:spcPct val="0"/>
              </a:spcBef>
              <a:buNone/>
              <a:defRPr/>
            </a:pPr>
            <a:endParaRPr lang="en-US"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27</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857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en-US" altLang="en-US" dirty="0" smtClean="0">
                <a:latin typeface="Calibri Light" panose="020F0302020204030204" pitchFamily="34" charset="0"/>
              </a:rPr>
              <a:t>Best practice examples from abroad: </a:t>
            </a:r>
            <a:r>
              <a:rPr lang="sl-SI" altLang="en-US" dirty="0" err="1" smtClean="0">
                <a:latin typeface="Calibri Light" panose="020F0302020204030204" pitchFamily="34" charset="0"/>
              </a:rPr>
              <a:t>Sport</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complex</a:t>
            </a:r>
            <a:r>
              <a:rPr lang="sl-SI" altLang="en-US" dirty="0">
                <a:latin typeface="Calibri Light" panose="020F0302020204030204" pitchFamily="34" charset="0"/>
              </a:rPr>
              <a:t> in </a:t>
            </a:r>
            <a:r>
              <a:rPr lang="sl-SI" altLang="en-US" dirty="0" err="1">
                <a:latin typeface="Calibri Light" panose="020F0302020204030204" pitchFamily="34" charset="0"/>
              </a:rPr>
              <a:t>Sant</a:t>
            </a:r>
            <a:r>
              <a:rPr lang="sl-SI" altLang="en-US" dirty="0">
                <a:latin typeface="Calibri Light" panose="020F0302020204030204" pitchFamily="34" charset="0"/>
              </a:rPr>
              <a:t> </a:t>
            </a:r>
            <a:r>
              <a:rPr lang="sl-SI" altLang="en-US" dirty="0" err="1">
                <a:latin typeface="Calibri Light" panose="020F0302020204030204" pitchFamily="34" charset="0"/>
              </a:rPr>
              <a:t>Cugat</a:t>
            </a:r>
            <a:r>
              <a:rPr lang="sl-SI" altLang="en-US" dirty="0">
                <a:latin typeface="Calibri Light" panose="020F0302020204030204" pitchFamily="34" charset="0"/>
              </a:rPr>
              <a:t> del </a:t>
            </a:r>
            <a:r>
              <a:rPr lang="sl-SI" altLang="en-US" dirty="0" err="1" smtClean="0">
                <a:latin typeface="Calibri Light" panose="020F0302020204030204" pitchFamily="34" charset="0"/>
              </a:rPr>
              <a:t>Vallès</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Spain</a:t>
            </a:r>
            <a:r>
              <a:rPr lang="en-US" altLang="en-US" dirty="0" smtClean="0">
                <a:latin typeface="Calibri Light" panose="020F0302020204030204" pitchFamily="34" charset="0"/>
              </a:rPr>
              <a:t> </a:t>
            </a:r>
          </a:p>
        </p:txBody>
      </p:sp>
      <p:sp>
        <p:nvSpPr>
          <p:cNvPr id="10243" name="Inhaltsplatzhalter 29"/>
          <p:cNvSpPr>
            <a:spLocks noGrp="1"/>
          </p:cNvSpPr>
          <p:nvPr>
            <p:ph idx="1"/>
          </p:nvPr>
        </p:nvSpPr>
        <p:spPr>
          <a:xfrm>
            <a:off x="1631951" y="981075"/>
            <a:ext cx="9001123" cy="5543550"/>
          </a:xfrm>
        </p:spPr>
        <p:txBody>
          <a:bodyPr>
            <a:normAutofit/>
          </a:bodyPr>
          <a:lstStyle/>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sl-SI" altLang="en-US" sz="2000" dirty="0" err="1">
                <a:latin typeface="Calibri Light" panose="020F0302020204030204" pitchFamily="34" charset="0"/>
              </a:rPr>
              <a:t>Electric</a:t>
            </a:r>
            <a:r>
              <a:rPr lang="sl-SI" altLang="en-US" sz="2000" dirty="0">
                <a:latin typeface="Calibri Light" panose="020F0302020204030204" pitchFamily="34" charset="0"/>
              </a:rPr>
              <a:t> </a:t>
            </a:r>
            <a:r>
              <a:rPr lang="sl-SI" altLang="en-US" sz="2000" dirty="0" err="1" smtClean="0">
                <a:latin typeface="Calibri Light" panose="020F0302020204030204" pitchFamily="34" charset="0"/>
              </a:rPr>
              <a:t>savings</a:t>
            </a:r>
            <a:r>
              <a:rPr lang="sl-SI" altLang="en-US" sz="2000" dirty="0">
                <a:latin typeface="Calibri Light" panose="020F0302020204030204" pitchFamily="34" charset="0"/>
              </a:rPr>
              <a:t>: 263.675 kWh/</a:t>
            </a:r>
            <a:r>
              <a:rPr lang="sl-SI" altLang="en-US" sz="2000" dirty="0" err="1">
                <a:latin typeface="Calibri Light" panose="020F0302020204030204" pitchFamily="34" charset="0"/>
              </a:rPr>
              <a:t>year</a:t>
            </a:r>
            <a:r>
              <a:rPr lang="sl-SI" altLang="en-US" sz="2000" dirty="0">
                <a:latin typeface="Calibri Light" panose="020F0302020204030204" pitchFamily="34" charset="0"/>
              </a:rPr>
              <a:t> </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sl-SI" altLang="en-US" sz="2000" dirty="0" err="1">
                <a:latin typeface="Calibri Light" panose="020F0302020204030204" pitchFamily="34" charset="0"/>
              </a:rPr>
              <a:t>Thermal</a:t>
            </a:r>
            <a:r>
              <a:rPr lang="sl-SI" altLang="en-US" sz="2000" dirty="0">
                <a:latin typeface="Calibri Light" panose="020F0302020204030204" pitchFamily="34" charset="0"/>
              </a:rPr>
              <a:t> </a:t>
            </a:r>
            <a:r>
              <a:rPr lang="sl-SI" altLang="en-US" sz="2000" dirty="0" err="1" smtClean="0">
                <a:latin typeface="Calibri Light" panose="020F0302020204030204" pitchFamily="34" charset="0"/>
              </a:rPr>
              <a:t>savings</a:t>
            </a:r>
            <a:r>
              <a:rPr lang="sl-SI" altLang="en-US" sz="2000" dirty="0">
                <a:latin typeface="Calibri Light" panose="020F0302020204030204" pitchFamily="34" charset="0"/>
              </a:rPr>
              <a:t>: 3.063.308 </a:t>
            </a:r>
            <a:r>
              <a:rPr lang="sl-SI" altLang="en-US" sz="2000" dirty="0" smtClean="0">
                <a:latin typeface="Calibri Light" panose="020F0302020204030204" pitchFamily="34" charset="0"/>
              </a:rPr>
              <a:t>kWh/</a:t>
            </a:r>
            <a:r>
              <a:rPr lang="sl-SI" altLang="en-US" sz="2000" dirty="0" err="1" smtClean="0">
                <a:latin typeface="Calibri Light" panose="020F0302020204030204" pitchFamily="34" charset="0"/>
              </a:rPr>
              <a:t>year</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sl-SI" altLang="en-US" sz="2000" dirty="0" err="1">
                <a:latin typeface="Calibri Light" panose="020F0302020204030204" pitchFamily="34" charset="0"/>
              </a:rPr>
              <a:t>Energy</a:t>
            </a:r>
            <a:r>
              <a:rPr lang="sl-SI" altLang="en-US" sz="2000" dirty="0">
                <a:latin typeface="Calibri Light" panose="020F0302020204030204" pitchFamily="34" charset="0"/>
              </a:rPr>
              <a:t> </a:t>
            </a:r>
            <a:r>
              <a:rPr lang="sl-SI" altLang="en-US" sz="2000" dirty="0" err="1" smtClean="0">
                <a:latin typeface="Calibri Light" panose="020F0302020204030204" pitchFamily="34" charset="0"/>
              </a:rPr>
              <a:t>savings</a:t>
            </a:r>
            <a:r>
              <a:rPr lang="sl-SI" altLang="en-US" sz="2000" dirty="0">
                <a:latin typeface="Calibri Light" panose="020F0302020204030204" pitchFamily="34" charset="0"/>
              </a:rPr>
              <a:t>: 39% </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en-US" altLang="en-US" sz="2000" dirty="0">
                <a:latin typeface="Calibri Light" panose="020F0302020204030204" pitchFamily="34" charset="0"/>
              </a:rPr>
              <a:t>CO2 savings 1.036 </a:t>
            </a:r>
            <a:r>
              <a:rPr lang="en-US" altLang="en-US" sz="2000" dirty="0" err="1">
                <a:latin typeface="Calibri Light" panose="020F0302020204030204" pitchFamily="34" charset="0"/>
              </a:rPr>
              <a:t>tn</a:t>
            </a:r>
            <a:r>
              <a:rPr lang="en-US" altLang="en-US" sz="2000" dirty="0">
                <a:latin typeface="Calibri Light" panose="020F0302020204030204" pitchFamily="34" charset="0"/>
              </a:rPr>
              <a:t> CO2/year </a:t>
            </a:r>
            <a:endParaRPr lang="sl-SI" altLang="en-US" sz="20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q"/>
              <a:defRPr/>
            </a:pPr>
            <a:r>
              <a:rPr lang="sl-SI" altLang="en-US" sz="2000" dirty="0" smtClean="0">
                <a:latin typeface="Calibri Light" panose="020F0302020204030204" pitchFamily="34" charset="0"/>
              </a:rPr>
              <a:t>Cost </a:t>
            </a:r>
            <a:r>
              <a:rPr lang="sl-SI" altLang="en-US" sz="2000" dirty="0" err="1" smtClean="0">
                <a:latin typeface="Calibri Light" panose="020F0302020204030204" pitchFamily="34" charset="0"/>
              </a:rPr>
              <a:t>savings</a:t>
            </a:r>
            <a:r>
              <a:rPr lang="sl-SI" altLang="en-US" sz="2000" dirty="0">
                <a:latin typeface="Calibri Light" panose="020F0302020204030204" pitchFamily="34" charset="0"/>
              </a:rPr>
              <a:t>: 296.000 €/</a:t>
            </a:r>
            <a:r>
              <a:rPr lang="sl-SI" altLang="en-US" sz="2000" dirty="0" err="1" smtClean="0">
                <a:latin typeface="Calibri Light" panose="020F0302020204030204" pitchFamily="34" charset="0"/>
              </a:rPr>
              <a:t>year</a:t>
            </a:r>
            <a:r>
              <a:rPr lang="sl-SI" altLang="en-US" sz="2000" dirty="0">
                <a:latin typeface="Calibri Light" panose="020F0302020204030204" pitchFamily="34" charset="0"/>
              </a:rPr>
              <a:t> </a:t>
            </a:r>
            <a:r>
              <a:rPr lang="sl-SI" altLang="en-US" sz="2000" dirty="0" smtClean="0">
                <a:latin typeface="Calibri Light" panose="020F0302020204030204" pitchFamily="34" charset="0"/>
              </a:rPr>
              <a:t>(</a:t>
            </a:r>
            <a:r>
              <a:rPr lang="sl-SI" altLang="en-US" sz="2000" dirty="0">
                <a:latin typeface="Calibri Light" panose="020F0302020204030204" pitchFamily="34" charset="0"/>
              </a:rPr>
              <a:t>93.000 €/</a:t>
            </a:r>
            <a:r>
              <a:rPr lang="sl-SI" altLang="en-US" sz="2000" dirty="0" err="1" smtClean="0">
                <a:latin typeface="Calibri Light" panose="020F0302020204030204" pitchFamily="34" charset="0"/>
              </a:rPr>
              <a:t>year</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clean</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savings</a:t>
            </a:r>
            <a:r>
              <a:rPr lang="sl-SI" altLang="en-US" sz="2000" dirty="0" smtClean="0">
                <a:latin typeface="Calibri Light" panose="020F0302020204030204" pitchFamily="34" charset="0"/>
              </a:rPr>
              <a:t> </a:t>
            </a:r>
            <a:r>
              <a:rPr lang="sl-SI" altLang="en-US" sz="2000" dirty="0" err="1" smtClean="0">
                <a:latin typeface="Calibri Light" panose="020F0302020204030204" pitchFamily="34" charset="0"/>
              </a:rPr>
              <a:t>for</a:t>
            </a:r>
            <a:r>
              <a:rPr lang="sl-SI" altLang="en-US" sz="2000" dirty="0" smtClean="0">
                <a:latin typeface="Calibri Light" panose="020F0302020204030204" pitchFamily="34" charset="0"/>
              </a:rPr>
              <a:t> CAR) </a:t>
            </a:r>
          </a:p>
          <a:p>
            <a:pPr marL="897750" lvl="2" indent="-285750" defTabSz="358775">
              <a:spcBef>
                <a:spcPts val="1200"/>
              </a:spcBef>
              <a:buFont typeface="Wingdings" panose="05000000000000000000" pitchFamily="2" charset="2"/>
              <a:buChar char="q"/>
              <a:defRPr/>
            </a:pPr>
            <a:endParaRPr lang="sl-SI" altLang="en-US" sz="1600" dirty="0">
              <a:solidFill>
                <a:srgbClr val="008000"/>
              </a:solidFill>
              <a:latin typeface="Calibri Light" panose="020F0302020204030204" pitchFamily="34" charset="0"/>
            </a:endParaRPr>
          </a:p>
          <a:p>
            <a:pPr marL="0" indent="0" defTabSz="358775">
              <a:spcBef>
                <a:spcPct val="0"/>
              </a:spcBef>
              <a:buNone/>
              <a:defRPr/>
            </a:pPr>
            <a:endParaRPr lang="en-US"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28</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Slika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21731" y="3491693"/>
            <a:ext cx="3499824" cy="2333216"/>
          </a:xfrm>
          <a:prstGeom prst="rect">
            <a:avLst/>
          </a:prstGeom>
        </p:spPr>
      </p:pic>
      <p:pic>
        <p:nvPicPr>
          <p:cNvPr id="12" name="Slika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33358" y="3702619"/>
            <a:ext cx="4399154" cy="2639492"/>
          </a:xfrm>
          <a:prstGeom prst="rect">
            <a:avLst/>
          </a:prstGeom>
        </p:spPr>
      </p:pic>
    </p:spTree>
    <p:extLst>
      <p:ext uri="{BB962C8B-B14F-4D97-AF65-F5344CB8AC3E}">
        <p14:creationId xmlns:p14="http://schemas.microsoft.com/office/powerpoint/2010/main" xmlns="" val="2591752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89"/>
          <p:cNvSpPr>
            <a:spLocks noChangeAspect="1" noChangeArrowheads="1" noTextEdit="1"/>
          </p:cNvSpPr>
          <p:nvPr/>
        </p:nvSpPr>
        <p:spPr bwMode="auto">
          <a:xfrm>
            <a:off x="3810001" y="1169991"/>
            <a:ext cx="4005263" cy="540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03427" name="Grafik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7577" y="404815"/>
            <a:ext cx="3973513"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8" name="Picture 10" descr="http://www.e-code.sk/wp-content/uploads/2014/02/newlogo_colour_transparent.pn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95553" y="6276978"/>
            <a:ext cx="684213"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29" name="Picture 16" descr="http://www.regions4greengrowth.eu/as_r4gg/img/partners/prahova.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89101" y="6335713"/>
            <a:ext cx="641350"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30" name="Picture 17">
            <a:hlinkClick r:id="rId8"/>
          </p:cNvPr>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173540" y="6327778"/>
            <a:ext cx="11080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31"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281613" y="6116638"/>
            <a:ext cx="792162"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32" name="Picture 6" descr="http://www.google.de/url?source=imglanding&amp;ct=img&amp;q=http://www.big-east.eu/consortium/logo_eihp.jpg&amp;sa=X&amp;ei=-VppVbaHCuWC7gag14HYCQ&amp;ved=0CAkQ8wc&amp;usg=AFQjCNHmKt2FldDBCFwB_Dq8dn_F7SDhq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287715" y="6273803"/>
            <a:ext cx="769937"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33" name="Picture 6"/>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9367839" y="6369053"/>
            <a:ext cx="61595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34" name="Picture 7"/>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0001250" y="6269041"/>
            <a:ext cx="547689"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35" name="Grafik 14"/>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988300" y="6353175"/>
            <a:ext cx="1322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36" name="Picture 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32639" y="6057900"/>
            <a:ext cx="800100" cy="80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437" name="AutoShape 11" descr="http://www.aegis-itn.eu/fileadmin/user_upload/logo-EU.jpg"/>
          <p:cNvSpPr>
            <a:spLocks noChangeAspect="1" noChangeArrowheads="1"/>
          </p:cNvSpPr>
          <p:nvPr/>
        </p:nvSpPr>
        <p:spPr bwMode="auto">
          <a:xfrm>
            <a:off x="1601788" y="-166686"/>
            <a:ext cx="19526250" cy="1301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3438" name="Rechteck 4"/>
          <p:cNvSpPr>
            <a:spLocks noChangeArrowheads="1"/>
          </p:cNvSpPr>
          <p:nvPr/>
        </p:nvSpPr>
        <p:spPr bwMode="auto">
          <a:xfrm>
            <a:off x="6311901" y="6680200"/>
            <a:ext cx="211138" cy="177800"/>
          </a:xfrm>
          <a:prstGeom prst="rect">
            <a:avLst/>
          </a:prstGeom>
          <a:solidFill>
            <a:schemeClr val="bg1"/>
          </a:solidFill>
          <a:ln w="9525" algn="ctr">
            <a:solidFill>
              <a:schemeClr val="bg1"/>
            </a:solidFill>
            <a:round/>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chemeClr val="tx2"/>
              </a:solidFill>
              <a:latin typeface="Arial" panose="020B0604020202020204" pitchFamily="34" charset="0"/>
            </a:endParaRPr>
          </a:p>
        </p:txBody>
      </p:sp>
      <p:pic>
        <p:nvPicPr>
          <p:cNvPr id="103439" name="Picture 3"/>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073775" y="6321425"/>
            <a:ext cx="896938" cy="414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40" name="Grafik 1"/>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524000" y="4737100"/>
            <a:ext cx="9144000"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 name="Textfeld 287"/>
          <p:cNvSpPr txBox="1"/>
          <p:nvPr/>
        </p:nvSpPr>
        <p:spPr>
          <a:xfrm>
            <a:off x="2135188" y="1927226"/>
            <a:ext cx="8553450" cy="3662541"/>
          </a:xfrm>
          <a:prstGeom prst="rect">
            <a:avLst/>
          </a:prstGeom>
          <a:noFill/>
        </p:spPr>
        <p:txBody>
          <a:bodyPr>
            <a:spAutoFit/>
          </a:bodyPr>
          <a:lstStyle/>
          <a:p>
            <a:pPr>
              <a:defRPr/>
            </a:pPr>
            <a:endParaRPr lang="sl-SI" sz="3200" cap="all" dirty="0">
              <a:solidFill>
                <a:srgbClr val="009A46"/>
              </a:solidFill>
              <a:latin typeface="Calibri Light" panose="020F0302020204030204" pitchFamily="34" charset="0"/>
            </a:endParaRPr>
          </a:p>
          <a:p>
            <a:pPr>
              <a:defRPr/>
            </a:pPr>
            <a:r>
              <a:rPr lang="sl-SI" sz="3200" cap="all" dirty="0" smtClean="0">
                <a:solidFill>
                  <a:srgbClr val="009A46"/>
                </a:solidFill>
                <a:latin typeface="Calibri Light" panose="020F0302020204030204" pitchFamily="34" charset="0"/>
              </a:rPr>
              <a:t>THANK YOU FOR YOU ATTENTION</a:t>
            </a:r>
            <a:r>
              <a:rPr lang="en-GB" sz="3200" cap="all" dirty="0" smtClean="0">
                <a:solidFill>
                  <a:srgbClr val="009A46"/>
                </a:solidFill>
                <a:latin typeface="Calibri Light" panose="020F0302020204030204" pitchFamily="34" charset="0"/>
              </a:rPr>
              <a:t>!</a:t>
            </a:r>
            <a:endParaRPr lang="en-GB" sz="3200" cap="all" dirty="0">
              <a:solidFill>
                <a:srgbClr val="009A46"/>
              </a:solidFill>
              <a:latin typeface="Calibri Light" panose="020F0302020204030204" pitchFamily="34" charset="0"/>
            </a:endParaRPr>
          </a:p>
          <a:p>
            <a:pPr>
              <a:defRPr/>
            </a:pPr>
            <a:endParaRPr lang="sl-SI" sz="2400" cap="all" dirty="0">
              <a:solidFill>
                <a:srgbClr val="009A46"/>
              </a:solidFill>
              <a:latin typeface="Calibri Light" panose="020F0302020204030204" pitchFamily="34" charset="0"/>
            </a:endParaRPr>
          </a:p>
          <a:p>
            <a:pPr>
              <a:defRPr/>
            </a:pPr>
            <a:endParaRPr lang="en-GB" sz="2400" dirty="0">
              <a:solidFill>
                <a:srgbClr val="009A46"/>
              </a:solidFill>
              <a:latin typeface="Calibri Light" panose="020F0302020204030204" pitchFamily="34" charset="0"/>
            </a:endParaRPr>
          </a:p>
          <a:p>
            <a:pPr>
              <a:defRPr/>
            </a:pPr>
            <a:r>
              <a:rPr lang="en-GB" sz="2400" b="1" dirty="0">
                <a:solidFill>
                  <a:srgbClr val="009A46"/>
                </a:solidFill>
                <a:latin typeface="Calibri Light" panose="020F0302020204030204" pitchFamily="34" charset="0"/>
                <a:hlinkClick r:id="rId18"/>
              </a:rPr>
              <a:t>www.encp-intrans.eu</a:t>
            </a:r>
            <a:r>
              <a:rPr lang="sl-SI" sz="2400" b="1" dirty="0">
                <a:solidFill>
                  <a:srgbClr val="009A46"/>
                </a:solidFill>
                <a:latin typeface="Calibri Light" panose="020F0302020204030204" pitchFamily="34" charset="0"/>
              </a:rPr>
              <a:t> </a:t>
            </a:r>
            <a:endParaRPr lang="en-GB" sz="2400" b="1" dirty="0">
              <a:solidFill>
                <a:srgbClr val="009A46"/>
              </a:solidFill>
              <a:latin typeface="Calibri Light" panose="020F0302020204030204" pitchFamily="34" charset="0"/>
            </a:endParaRPr>
          </a:p>
          <a:p>
            <a:pPr>
              <a:defRPr/>
            </a:pPr>
            <a:endParaRPr lang="en-GB" sz="3200" dirty="0">
              <a:solidFill>
                <a:srgbClr val="009A46"/>
              </a:solidFill>
              <a:latin typeface="Calibri Light" panose="020F0302020204030204" pitchFamily="34" charset="0"/>
            </a:endParaRPr>
          </a:p>
          <a:p>
            <a:pPr>
              <a:defRPr/>
            </a:pPr>
            <a:endParaRPr lang="en-GB" sz="3200" dirty="0">
              <a:solidFill>
                <a:srgbClr val="009A46"/>
              </a:solidFill>
              <a:latin typeface="Calibri Light" panose="020F0302020204030204" pitchFamily="34" charset="0"/>
            </a:endParaRPr>
          </a:p>
          <a:p>
            <a:pPr>
              <a:defRPr/>
            </a:pPr>
            <a:endParaRPr lang="de-DE" sz="3200" dirty="0">
              <a:solidFill>
                <a:srgbClr val="009A46"/>
              </a:solidFill>
              <a:latin typeface="Calibri Light" panose="020F0302020204030204" pitchFamily="34" charset="0"/>
            </a:endParaRPr>
          </a:p>
        </p:txBody>
      </p:sp>
      <p:sp>
        <p:nvSpPr>
          <p:cNvPr id="18" name="PoljeZBesedilom 17"/>
          <p:cNvSpPr txBox="1"/>
          <p:nvPr/>
        </p:nvSpPr>
        <p:spPr>
          <a:xfrm>
            <a:off x="6315478" y="4926093"/>
            <a:ext cx="3186113" cy="1107996"/>
          </a:xfrm>
          <a:prstGeom prst="rect">
            <a:avLst/>
          </a:prstGeom>
          <a:solidFill>
            <a:schemeClr val="bg1"/>
          </a:solidFill>
        </p:spPr>
        <p:txBody>
          <a:bodyPr wrap="square" rtlCol="0">
            <a:spAutoFit/>
          </a:bodyPr>
          <a:lstStyle/>
          <a:p>
            <a:endParaRPr lang="sl-SI" sz="1100" dirty="0">
              <a:latin typeface="Calibri Light" panose="020F0302020204030204" pitchFamily="34" charset="0"/>
            </a:endParaRPr>
          </a:p>
          <a:p>
            <a:r>
              <a:rPr lang="sl-SI" sz="1100" dirty="0">
                <a:latin typeface="Calibri Light" panose="020F0302020204030204" pitchFamily="34" charset="0"/>
              </a:rPr>
              <a:t>Projekt je financiran s strani okvirnega programa Obzorje 2020 za Raziskave in Razvoj Evropske Unije na podlagi </a:t>
            </a:r>
            <a:r>
              <a:rPr lang="sl-SI" sz="1100" b="1" dirty="0">
                <a:latin typeface="Calibri Light" panose="020F0302020204030204" pitchFamily="34" charset="0"/>
              </a:rPr>
              <a:t>dogovora o podpori št. 649693   </a:t>
            </a:r>
          </a:p>
          <a:p>
            <a:endParaRPr lang="sl-SI" sz="1100" b="1" dirty="0">
              <a:latin typeface="Calibri Light" panose="020F0302020204030204" pitchFamily="34" charset="0"/>
            </a:endParaRPr>
          </a:p>
          <a:p>
            <a:endParaRPr lang="en-US" sz="1100" b="1" dirty="0">
              <a:latin typeface="Calibri Light" panose="020F0302020204030204" pitchFamily="34" charset="0"/>
            </a:endParaRPr>
          </a:p>
        </p:txBody>
      </p:sp>
      <p:sp>
        <p:nvSpPr>
          <p:cNvPr id="19" name="PoljeZBesedilom 1"/>
          <p:cNvSpPr txBox="1"/>
          <p:nvPr/>
        </p:nvSpPr>
        <p:spPr>
          <a:xfrm>
            <a:off x="3672682" y="5005388"/>
            <a:ext cx="2207295" cy="946150"/>
          </a:xfrm>
          <a:prstGeom prst="rect">
            <a:avLst/>
          </a:prstGeom>
          <a:solidFill>
            <a:schemeClr val="bg1"/>
          </a:solidFill>
        </p:spPr>
        <p:txBody>
          <a:bodyPr wrap="square" rtlCol="0">
            <a:noAutofit/>
          </a:bodyPr>
          <a:lstStyle/>
          <a:p>
            <a:pPr algn="just" fontAlgn="base"/>
            <a:r>
              <a:rPr lang="sl-SI" sz="1100" dirty="0">
                <a:solidFill>
                  <a:srgbClr val="000000"/>
                </a:solidFill>
                <a:latin typeface="Calibri Light" panose="020F0302020204030204" pitchFamily="34" charset="0"/>
                <a:ea typeface="Times New Roman" panose="02020603050405020304" pitchFamily="18" charset="0"/>
              </a:rPr>
              <a:t>Projekt prejema sredstva s strani</a:t>
            </a:r>
            <a:endParaRPr lang="en-US" sz="1100" dirty="0">
              <a:latin typeface="Calibri Light" panose="020F0302020204030204" pitchFamily="34" charset="0"/>
              <a:ea typeface="Times New Roman" panose="02020603050405020304" pitchFamily="18" charset="0"/>
              <a:cs typeface="Times New Roman" panose="02020603050405020304" pitchFamily="18" charset="0"/>
            </a:endParaRPr>
          </a:p>
          <a:p>
            <a:pPr algn="just" fontAlgn="base"/>
            <a:r>
              <a:rPr lang="sl-SI" sz="1100" dirty="0">
                <a:solidFill>
                  <a:srgbClr val="000000"/>
                </a:solidFill>
                <a:latin typeface="Calibri Light" panose="020F0302020204030204" pitchFamily="34" charset="0"/>
                <a:ea typeface="Times New Roman" panose="02020603050405020304" pitchFamily="18" charset="0"/>
              </a:rPr>
              <a:t> </a:t>
            </a:r>
            <a:endParaRPr lang="en-US" sz="1100" dirty="0">
              <a:latin typeface="Calibri Light" panose="020F0302020204030204" pitchFamily="34" charset="0"/>
              <a:ea typeface="Times New Roman" panose="02020603050405020304" pitchFamily="18" charset="0"/>
              <a:cs typeface="Times New Roman" panose="02020603050405020304" pitchFamily="18" charset="0"/>
            </a:endParaRPr>
          </a:p>
          <a:p>
            <a:pPr algn="just" fontAlgn="base"/>
            <a:r>
              <a:rPr lang="sl-SI" sz="1100" b="1" dirty="0">
                <a:solidFill>
                  <a:srgbClr val="000000"/>
                </a:solidFill>
                <a:latin typeface="Calibri Light" panose="020F0302020204030204" pitchFamily="34" charset="0"/>
                <a:ea typeface="Times New Roman" panose="02020603050405020304" pitchFamily="18" charset="0"/>
              </a:rPr>
              <a:t>nemškega zveznega ministrstva za ekonomsko sodelovanje in razvoj </a:t>
            </a:r>
            <a:endParaRPr lang="en-US" sz="110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583299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en-US" altLang="en-US" dirty="0">
                <a:latin typeface="Calibri Light" panose="020F0302020204030204" pitchFamily="34" charset="0"/>
              </a:rPr>
              <a:t>Starting Position, Motivation of Principal/Company</a:t>
            </a:r>
          </a:p>
        </p:txBody>
      </p:sp>
      <p:sp>
        <p:nvSpPr>
          <p:cNvPr id="10243" name="Inhaltsplatzhalter 29"/>
          <p:cNvSpPr>
            <a:spLocks noGrp="1"/>
          </p:cNvSpPr>
          <p:nvPr>
            <p:ph idx="1"/>
          </p:nvPr>
        </p:nvSpPr>
        <p:spPr>
          <a:xfrm>
            <a:off x="1774825" y="981075"/>
            <a:ext cx="8858250" cy="5543550"/>
          </a:xfrm>
        </p:spPr>
        <p:txBody>
          <a:bodyPr>
            <a:normAutofit/>
          </a:bodyPr>
          <a:lstStyle/>
          <a:p>
            <a:pPr marL="431388" lvl="1" indent="-179388" defTabSz="358775">
              <a:spcBef>
                <a:spcPts val="1200"/>
              </a:spcBef>
              <a:buFont typeface="Arial" charset="0"/>
              <a:buChar char="–"/>
              <a:defRPr/>
            </a:pPr>
            <a:r>
              <a:rPr lang="en-GB" altLang="en-US" sz="1800" dirty="0" smtClean="0">
                <a:latin typeface="Calibri Light" panose="020F0302020204030204" pitchFamily="34" charset="0"/>
              </a:rPr>
              <a:t>In underdeveloped markets, the most effective way is to gain support from experienced partners and start directly with EPC Plus </a:t>
            </a:r>
          </a:p>
          <a:p>
            <a:pPr marL="431388" lvl="1" indent="-179388" defTabSz="358775">
              <a:spcBef>
                <a:spcPts val="1200"/>
              </a:spcBef>
              <a:buFont typeface="Arial" charset="0"/>
              <a:buChar char="–"/>
              <a:defRPr/>
            </a:pPr>
            <a:r>
              <a:rPr lang="en-GB" altLang="en-US" sz="1800" dirty="0" smtClean="0">
                <a:latin typeface="Calibri Light" panose="020F0302020204030204" pitchFamily="34" charset="0"/>
              </a:rPr>
              <a:t>Study by </a:t>
            </a:r>
            <a:r>
              <a:rPr lang="en-GB" altLang="en-US" sz="1800" dirty="0" err="1" smtClean="0">
                <a:latin typeface="Calibri Light" panose="020F0302020204030204" pitchFamily="34" charset="0"/>
              </a:rPr>
              <a:t>Ecofys</a:t>
            </a:r>
            <a:r>
              <a:rPr lang="en-GB" altLang="en-US" sz="1800" dirty="0" smtClean="0">
                <a:latin typeface="Calibri Light" panose="020F0302020204030204" pitchFamily="34" charset="0"/>
              </a:rPr>
              <a:t> : „Renovation Tracks for Europe up to 2050: what are the choices“ </a:t>
            </a:r>
          </a:p>
          <a:p>
            <a:pPr marL="897750" lvl="2" indent="-285750" defTabSz="358775">
              <a:spcBef>
                <a:spcPts val="1200"/>
              </a:spcBef>
              <a:buFont typeface="Wingdings" panose="05000000000000000000" pitchFamily="2" charset="2"/>
              <a:buChar char="q"/>
              <a:defRPr/>
            </a:pPr>
            <a:r>
              <a:rPr lang="en-GB" altLang="en-US" sz="1600" dirty="0" smtClean="0">
                <a:latin typeface="Calibri Light" panose="020F0302020204030204" pitchFamily="34" charset="0"/>
              </a:rPr>
              <a:t>Track 1: Shallow renovation, low contribution from renewable energy </a:t>
            </a:r>
          </a:p>
          <a:p>
            <a:pPr marL="897750" lvl="2" indent="-285750" defTabSz="358775">
              <a:spcBef>
                <a:spcPts val="1200"/>
              </a:spcBef>
              <a:buFont typeface="Wingdings" panose="05000000000000000000" pitchFamily="2" charset="2"/>
              <a:buChar char="§"/>
              <a:defRPr/>
            </a:pPr>
            <a:r>
              <a:rPr lang="en-GB" altLang="en-US" sz="1600" dirty="0" smtClean="0">
                <a:latin typeface="Calibri Light" panose="020F0302020204030204" pitchFamily="34" charset="0"/>
              </a:rPr>
              <a:t>Fast renovation (renovation rate 3%) &amp; average energy efficiency ambition level (~ 32% reduction in energy use for space heating by 2050 compared to 2010), taking into account market failures (e.g. failure to treat the building envelope as a whole), low use of renewable energy. </a:t>
            </a:r>
          </a:p>
          <a:p>
            <a:pPr marL="897750" lvl="2" indent="-285750" defTabSz="358775">
              <a:spcBef>
                <a:spcPts val="1200"/>
              </a:spcBef>
              <a:buFont typeface="Wingdings" panose="05000000000000000000" pitchFamily="2" charset="2"/>
              <a:buChar char="q"/>
              <a:defRPr/>
            </a:pPr>
            <a:r>
              <a:rPr lang="en-GB" altLang="en-US" sz="1600" dirty="0" smtClean="0">
                <a:latin typeface="Calibri Light" panose="020F0302020204030204" pitchFamily="34" charset="0"/>
              </a:rPr>
              <a:t>Track 2 Shallow renovation and high use of renewable energy </a:t>
            </a:r>
          </a:p>
          <a:p>
            <a:pPr marL="897750" lvl="2" indent="-285750" defTabSz="358775">
              <a:spcBef>
                <a:spcPts val="1200"/>
              </a:spcBef>
              <a:buFont typeface="Wingdings" panose="05000000000000000000" pitchFamily="2" charset="2"/>
              <a:buChar char="§"/>
              <a:defRPr/>
            </a:pPr>
            <a:r>
              <a:rPr lang="en-GB" altLang="en-US" sz="1600" dirty="0" smtClean="0">
                <a:latin typeface="Calibri Light" panose="020F0302020204030204" pitchFamily="34" charset="0"/>
              </a:rPr>
              <a:t>Renovation rate 2.3% &amp; average energy efficiency ambition level, taking into account market failures (~ 58% reduction in energy use for space heating); limited focus on energy efficiency of the building envelope; advanced systems (high use of renewable energy and heat recovery ventilation). </a:t>
            </a:r>
          </a:p>
          <a:p>
            <a:pPr marL="897750" lvl="2" indent="-285750" defTabSz="358775">
              <a:spcBef>
                <a:spcPts val="1200"/>
              </a:spcBef>
              <a:buFont typeface="Wingdings" panose="05000000000000000000" pitchFamily="2" charset="2"/>
              <a:buChar char="q"/>
              <a:defRPr/>
            </a:pPr>
            <a:r>
              <a:rPr lang="en-GB" altLang="en-US" sz="1600" dirty="0" smtClean="0">
                <a:latin typeface="Calibri Light" panose="020F0302020204030204" pitchFamily="34" charset="0"/>
              </a:rPr>
              <a:t>Track 3 Deep renovation and high use of renewable energy </a:t>
            </a:r>
          </a:p>
          <a:p>
            <a:pPr marL="897750" lvl="2" indent="-285750" defTabSz="358775">
              <a:spcBef>
                <a:spcPts val="1200"/>
              </a:spcBef>
              <a:buFont typeface="Wingdings" panose="05000000000000000000" pitchFamily="2" charset="2"/>
              <a:buChar char="§"/>
              <a:defRPr/>
            </a:pPr>
            <a:r>
              <a:rPr lang="en-GB" altLang="en-US" sz="1600" dirty="0" smtClean="0">
                <a:latin typeface="Calibri Light" panose="020F0302020204030204" pitchFamily="34" charset="0"/>
              </a:rPr>
              <a:t>Renovation rate 2.3%, high level of energy efficiency improvement (~80% reduction in energy use for space heating) high focus on energy efficiency of the building envelope; advanced systems (high use of renewable energy and heat recovery ventilation).</a:t>
            </a:r>
          </a:p>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solidFill>
                <a:srgbClr val="008000"/>
              </a:solidFill>
              <a:latin typeface="Calibri Light" panose="020F0302020204030204" pitchFamily="34" charset="0"/>
            </a:endParaRPr>
          </a:p>
          <a:p>
            <a:pPr marL="0" indent="0" defTabSz="358775">
              <a:spcBef>
                <a:spcPct val="0"/>
              </a:spcBef>
              <a:buNone/>
              <a:defRPr/>
            </a:pPr>
            <a:endParaRPr lang="en-US"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3</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648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en-US" altLang="en-US" dirty="0">
                <a:latin typeface="Calibri Light" panose="020F0302020204030204" pitchFamily="34" charset="0"/>
              </a:rPr>
              <a:t>Starting Position, Motivation of Principal/Company</a:t>
            </a:r>
          </a:p>
        </p:txBody>
      </p:sp>
      <p:sp>
        <p:nvSpPr>
          <p:cNvPr id="10243" name="Inhaltsplatzhalter 29"/>
          <p:cNvSpPr>
            <a:spLocks noGrp="1"/>
          </p:cNvSpPr>
          <p:nvPr>
            <p:ph idx="1"/>
          </p:nvPr>
        </p:nvSpPr>
        <p:spPr>
          <a:xfrm>
            <a:off x="896052" y="1004826"/>
            <a:ext cx="8858250" cy="5543550"/>
          </a:xfrm>
        </p:spPr>
        <p:txBody>
          <a:bodyPr>
            <a:normAutofit/>
          </a:bodyPr>
          <a:lstStyle/>
          <a:p>
            <a:pPr marL="252000" lvl="1" indent="0" defTabSz="358775">
              <a:spcBef>
                <a:spcPts val="1200"/>
              </a:spcBef>
              <a:buNone/>
              <a:defRPr/>
            </a:pPr>
            <a:endParaRPr lang="en-US" altLang="en-US" sz="1600" dirty="0" smtClean="0">
              <a:latin typeface="Calibri Light" panose="020F0302020204030204" pitchFamily="34" charset="0"/>
            </a:endParaRPr>
          </a:p>
          <a:p>
            <a:pPr marL="252000" lvl="1" indent="0" defTabSz="358775">
              <a:spcBef>
                <a:spcPts val="1200"/>
              </a:spcBef>
              <a:buNone/>
              <a:defRPr/>
            </a:pPr>
            <a:r>
              <a:rPr lang="en-US" altLang="en-US" sz="1600" dirty="0" smtClean="0">
                <a:latin typeface="Calibri Light" panose="020F0302020204030204" pitchFamily="34" charset="0"/>
              </a:rPr>
              <a:t>Modelling results</a:t>
            </a:r>
            <a:r>
              <a:rPr lang="sl-SI" altLang="en-US" sz="1600" dirty="0" smtClean="0">
                <a:latin typeface="Calibri Light" panose="020F0302020204030204" pitchFamily="34" charset="0"/>
              </a:rPr>
              <a:t>:</a:t>
            </a:r>
            <a:r>
              <a:rPr lang="en-US" altLang="en-US" sz="1600" dirty="0" smtClean="0">
                <a:latin typeface="Calibri Light" panose="020F0302020204030204" pitchFamily="34" charset="0"/>
              </a:rPr>
              <a:t> </a:t>
            </a:r>
            <a:r>
              <a:rPr lang="en-US" altLang="en-US" sz="1600" dirty="0">
                <a:latin typeface="Calibri Light" panose="020F0302020204030204" pitchFamily="34" charset="0"/>
              </a:rPr>
              <a:t>The following table gives an overview of the scenarios and their results for the period 2012 – 2050.  </a:t>
            </a: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4</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ela 1"/>
          <p:cNvGraphicFramePr>
            <a:graphicFrameLocks noGrp="1"/>
          </p:cNvGraphicFramePr>
          <p:nvPr>
            <p:extLst>
              <p:ext uri="{D42A27DB-BD31-4B8C-83A1-F6EECF244321}">
                <p14:modId xmlns:p14="http://schemas.microsoft.com/office/powerpoint/2010/main" xmlns="" val="3033735306"/>
              </p:ext>
            </p:extLst>
          </p:nvPr>
        </p:nvGraphicFramePr>
        <p:xfrm>
          <a:off x="1142365" y="1990727"/>
          <a:ext cx="9925685" cy="2129223"/>
        </p:xfrm>
        <a:graphic>
          <a:graphicData uri="http://schemas.openxmlformats.org/drawingml/2006/table">
            <a:tbl>
              <a:tblPr firstRow="1" firstCol="1" bandRow="1">
                <a:tableStyleId>{5C22544A-7EE6-4342-B048-85BDC9FD1C3A}</a:tableStyleId>
              </a:tblPr>
              <a:tblGrid>
                <a:gridCol w="1082165">
                  <a:extLst>
                    <a:ext uri="{9D8B030D-6E8A-4147-A177-3AD203B41FA5}">
                      <a16:colId xmlns="" xmlns:a16="http://schemas.microsoft.com/office/drawing/2014/main" val="20000"/>
                    </a:ext>
                  </a:extLst>
                </a:gridCol>
                <a:gridCol w="1086546">
                  <a:extLst>
                    <a:ext uri="{9D8B030D-6E8A-4147-A177-3AD203B41FA5}">
                      <a16:colId xmlns="" xmlns:a16="http://schemas.microsoft.com/office/drawing/2014/main" val="20001"/>
                    </a:ext>
                  </a:extLst>
                </a:gridCol>
                <a:gridCol w="1567386">
                  <a:extLst>
                    <a:ext uri="{9D8B030D-6E8A-4147-A177-3AD203B41FA5}">
                      <a16:colId xmlns="" xmlns:a16="http://schemas.microsoft.com/office/drawing/2014/main" val="20002"/>
                    </a:ext>
                  </a:extLst>
                </a:gridCol>
                <a:gridCol w="1693346">
                  <a:extLst>
                    <a:ext uri="{9D8B030D-6E8A-4147-A177-3AD203B41FA5}">
                      <a16:colId xmlns="" xmlns:a16="http://schemas.microsoft.com/office/drawing/2014/main" val="20003"/>
                    </a:ext>
                  </a:extLst>
                </a:gridCol>
                <a:gridCol w="1552052">
                  <a:extLst>
                    <a:ext uri="{9D8B030D-6E8A-4147-A177-3AD203B41FA5}">
                      <a16:colId xmlns="" xmlns:a16="http://schemas.microsoft.com/office/drawing/2014/main" val="20004"/>
                    </a:ext>
                  </a:extLst>
                </a:gridCol>
                <a:gridCol w="2944190">
                  <a:extLst>
                    <a:ext uri="{9D8B030D-6E8A-4147-A177-3AD203B41FA5}">
                      <a16:colId xmlns="" xmlns:a16="http://schemas.microsoft.com/office/drawing/2014/main" val="20005"/>
                    </a:ext>
                  </a:extLst>
                </a:gridCol>
              </a:tblGrid>
              <a:tr h="1114425">
                <a:tc>
                  <a:txBody>
                    <a:bodyPr/>
                    <a:lstStyle/>
                    <a:p>
                      <a:pPr>
                        <a:lnSpc>
                          <a:spcPct val="107000"/>
                        </a:lnSpc>
                        <a:spcAft>
                          <a:spcPts val="0"/>
                        </a:spcAft>
                      </a:pPr>
                      <a:r>
                        <a:rPr lang="sl-SI" sz="1200" dirty="0" err="1">
                          <a:effectLst/>
                        </a:rPr>
                        <a:t>Scenario</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200">
                          <a:effectLst/>
                        </a:rPr>
                        <a:t>Retrofit rate</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200" dirty="0" smtClean="0">
                          <a:effectLst/>
                        </a:rPr>
                        <a:t>C02</a:t>
                      </a:r>
                      <a:r>
                        <a:rPr lang="de-DE" sz="1200" dirty="0" smtClean="0">
                          <a:effectLst/>
                        </a:rPr>
                        <a:t> </a:t>
                      </a:r>
                      <a:r>
                        <a:rPr lang="sl-SI" sz="1200" dirty="0" smtClean="0">
                          <a:effectLst/>
                        </a:rPr>
                        <a:t>Emissions </a:t>
                      </a:r>
                      <a:r>
                        <a:rPr lang="sl-SI" sz="1200" dirty="0">
                          <a:effectLst/>
                        </a:rPr>
                        <a:t>for space heating and domestic hot water EU27 by 2050 [Mt]</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200">
                          <a:effectLst/>
                        </a:rPr>
                        <a:t>Final Energy use for space heating EU27 [TWh] by 2050 (without new buildings)</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200">
                          <a:effectLst/>
                        </a:rPr>
                        <a:t>Related reduction in final energy use by 2050 compared to 2010</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200" dirty="0">
                          <a:effectLst/>
                        </a:rPr>
                        <a:t>Total </a:t>
                      </a:r>
                      <a:r>
                        <a:rPr lang="sl-SI" sz="1200" dirty="0" smtClean="0">
                          <a:effectLst/>
                        </a:rPr>
                        <a:t>Costs</a:t>
                      </a:r>
                      <a:r>
                        <a:rPr lang="de-DE" sz="1200" baseline="0" dirty="0" smtClean="0">
                          <a:effectLst/>
                        </a:rPr>
                        <a:t> </a:t>
                      </a:r>
                      <a:r>
                        <a:rPr lang="sl-SI" sz="1200" dirty="0" smtClean="0">
                          <a:effectLst/>
                        </a:rPr>
                        <a:t>(investment </a:t>
                      </a:r>
                      <a:r>
                        <a:rPr lang="sl-SI" sz="1200" dirty="0">
                          <a:effectLst/>
                        </a:rPr>
                        <a:t>costs and energy costs for space heating and domestic hot water, discounted costs for period 2012-2050) [trillion EURO]</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38266">
                <a:tc>
                  <a:txBody>
                    <a:bodyPr/>
                    <a:lstStyle/>
                    <a:p>
                      <a:pPr>
                        <a:lnSpc>
                          <a:spcPct val="107000"/>
                        </a:lnSpc>
                        <a:spcAft>
                          <a:spcPts val="0"/>
                        </a:spcAft>
                      </a:pPr>
                      <a:r>
                        <a:rPr lang="sl-SI" sz="1400">
                          <a:effectLst/>
                        </a:rPr>
                        <a:t>Track 1</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3.0%</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498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1,987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32%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8.2</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38266">
                <a:tc>
                  <a:txBody>
                    <a:bodyPr/>
                    <a:lstStyle/>
                    <a:p>
                      <a:pPr>
                        <a:lnSpc>
                          <a:spcPct val="107000"/>
                        </a:lnSpc>
                        <a:spcAft>
                          <a:spcPts val="0"/>
                        </a:spcAft>
                      </a:pPr>
                      <a:r>
                        <a:rPr lang="sl-SI" sz="1400">
                          <a:effectLst/>
                        </a:rPr>
                        <a:t>Track 2</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2.3%</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103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1,228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dirty="0">
                          <a:effectLst/>
                        </a:rPr>
                        <a:t>58%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8.8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338266">
                <a:tc>
                  <a:txBody>
                    <a:bodyPr/>
                    <a:lstStyle/>
                    <a:p>
                      <a:pPr>
                        <a:lnSpc>
                          <a:spcPct val="107000"/>
                        </a:lnSpc>
                        <a:spcAft>
                          <a:spcPts val="0"/>
                        </a:spcAft>
                      </a:pPr>
                      <a:r>
                        <a:rPr lang="sl-SI" sz="1400">
                          <a:effectLst/>
                        </a:rPr>
                        <a:t>Track 3</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2.3%</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93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613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a:effectLst/>
                        </a:rPr>
                        <a:t>80% </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l-SI" sz="1800" dirty="0">
                          <a:effectLst/>
                        </a:rPr>
                        <a:t>8.5</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4030026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pPr eaLnBrk="1" hangingPunct="1"/>
            <a:r>
              <a:rPr lang="sl-SI" altLang="en-US" dirty="0" err="1" smtClean="0">
                <a:latin typeface="Calibri Light" panose="020F0302020204030204" pitchFamily="34" charset="0"/>
              </a:rPr>
              <a:t>Examples</a:t>
            </a:r>
            <a:r>
              <a:rPr lang="sl-SI" altLang="en-US" dirty="0" smtClean="0">
                <a:latin typeface="Calibri Light" panose="020F0302020204030204" pitchFamily="34" charset="0"/>
              </a:rPr>
              <a:t>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lnSpcReduction="10000"/>
          </a:bodyPr>
          <a:lstStyle/>
          <a:p>
            <a:pPr marL="252000" lvl="1" indent="0" defTabSz="358775">
              <a:spcBef>
                <a:spcPts val="1200"/>
              </a:spcBef>
              <a:buNone/>
              <a:defRPr/>
            </a:pPr>
            <a:endParaRPr lang="sl-SI" altLang="en-US" sz="2200" i="1" dirty="0" smtClean="0">
              <a:latin typeface="+mj-lt"/>
            </a:endParaRPr>
          </a:p>
          <a:p>
            <a:pPr marL="431388" lvl="1" indent="-179388" defTabSz="358775">
              <a:spcBef>
                <a:spcPts val="1200"/>
              </a:spcBef>
              <a:buFont typeface="Arial" charset="0"/>
              <a:buChar char="–"/>
              <a:defRPr/>
            </a:pPr>
            <a:r>
              <a:rPr lang="en-US" altLang="en-US" i="1" dirty="0" smtClean="0">
                <a:latin typeface="+mj-lt"/>
              </a:rPr>
              <a:t>Energy </a:t>
            </a:r>
            <a:r>
              <a:rPr lang="de-DE" altLang="en-US" i="1" dirty="0" smtClean="0">
                <a:latin typeface="+mj-lt"/>
              </a:rPr>
              <a:t>performance </a:t>
            </a:r>
            <a:r>
              <a:rPr lang="en-US" altLang="en-US" i="1" dirty="0" smtClean="0">
                <a:latin typeface="+mj-lt"/>
              </a:rPr>
              <a:t>contracting in the Municipality of Kranj </a:t>
            </a:r>
          </a:p>
          <a:p>
            <a:pPr marL="431388" lvl="1" indent="-179388" defTabSz="358775">
              <a:spcBef>
                <a:spcPts val="1200"/>
              </a:spcBef>
              <a:buFont typeface="Arial" charset="0"/>
              <a:buChar char="–"/>
              <a:defRPr/>
            </a:pPr>
            <a:endParaRPr lang="en-US" altLang="en-US" i="1" dirty="0" smtClean="0">
              <a:latin typeface="+mj-lt"/>
            </a:endParaRPr>
          </a:p>
          <a:p>
            <a:pPr marL="431388" lvl="1" indent="-179388" defTabSz="358775">
              <a:spcBef>
                <a:spcPts val="1200"/>
              </a:spcBef>
              <a:buFont typeface="Arial" charset="0"/>
              <a:buChar char="–"/>
              <a:defRPr/>
            </a:pPr>
            <a:endParaRPr lang="en-US" altLang="en-US" i="1" dirty="0" smtClean="0">
              <a:latin typeface="+mj-lt"/>
            </a:endParaRPr>
          </a:p>
          <a:p>
            <a:pPr marL="431388" lvl="1" indent="-179388" defTabSz="358775">
              <a:spcBef>
                <a:spcPts val="1200"/>
              </a:spcBef>
              <a:buFont typeface="Arial" charset="0"/>
              <a:buChar char="–"/>
              <a:defRPr/>
            </a:pPr>
            <a:endParaRPr lang="en-US" altLang="en-US" i="1" dirty="0" smtClean="0">
              <a:latin typeface="+mj-lt"/>
            </a:endParaRPr>
          </a:p>
          <a:p>
            <a:pPr marL="431388" lvl="1" indent="-179388" defTabSz="358775">
              <a:spcBef>
                <a:spcPts val="1200"/>
              </a:spcBef>
              <a:buFont typeface="Arial" charset="0"/>
              <a:buChar char="–"/>
              <a:defRPr/>
            </a:pPr>
            <a:r>
              <a:rPr lang="en-US" altLang="en-US" i="1" dirty="0" smtClean="0">
                <a:latin typeface="+mj-lt"/>
              </a:rPr>
              <a:t>Energy performance contracting in the Municipality of Celje</a:t>
            </a:r>
          </a:p>
          <a:p>
            <a:pPr marL="431388" lvl="1" indent="-179388" defTabSz="358775">
              <a:spcBef>
                <a:spcPts val="1200"/>
              </a:spcBef>
              <a:buFont typeface="Arial" charset="0"/>
              <a:buChar char="–"/>
              <a:defRPr/>
            </a:pPr>
            <a:endParaRPr lang="en-US" altLang="en-US" sz="2200" i="1" dirty="0" smtClean="0">
              <a:latin typeface="+mj-lt"/>
            </a:endParaRPr>
          </a:p>
          <a:p>
            <a:pPr marL="431388" lvl="1" indent="-179388" defTabSz="358775">
              <a:spcBef>
                <a:spcPts val="1200"/>
              </a:spcBef>
              <a:buFont typeface="Arial" charset="0"/>
              <a:buChar char="–"/>
              <a:defRPr/>
            </a:pPr>
            <a:endParaRPr lang="en-US" altLang="en-US" sz="2200" i="1" dirty="0" smtClean="0">
              <a:latin typeface="+mj-lt"/>
            </a:endParaRPr>
          </a:p>
          <a:p>
            <a:pPr marL="431388" lvl="1" indent="-179388" defTabSz="358775">
              <a:spcBef>
                <a:spcPts val="1200"/>
              </a:spcBef>
              <a:buFont typeface="Arial" charset="0"/>
              <a:buChar char="–"/>
              <a:defRPr/>
            </a:pPr>
            <a:endParaRPr lang="en-US" altLang="en-US" sz="2200" i="1" dirty="0" smtClean="0">
              <a:latin typeface="+mj-lt"/>
            </a:endParaRPr>
          </a:p>
          <a:p>
            <a:pPr marL="431388" lvl="1" indent="-179388" defTabSz="358775">
              <a:spcBef>
                <a:spcPts val="1200"/>
              </a:spcBef>
              <a:buFont typeface="Arial" charset="0"/>
              <a:buChar char="–"/>
              <a:defRPr/>
            </a:pPr>
            <a:r>
              <a:rPr lang="en-US" altLang="en-US" i="1" dirty="0" smtClean="0"/>
              <a:t>Refurbishment of the Municipal building in Občina Brda </a:t>
            </a:r>
          </a:p>
          <a:p>
            <a:pPr marL="252000" lvl="1" indent="0" defTabSz="358775">
              <a:spcBef>
                <a:spcPts val="1200"/>
              </a:spcBef>
              <a:buNone/>
              <a:defRPr/>
            </a:pPr>
            <a:r>
              <a:rPr lang="sl-SI" altLang="en-US" sz="2200" i="1" dirty="0" smtClean="0">
                <a:latin typeface="+mj-lt"/>
              </a:rPr>
              <a:t> </a:t>
            </a:r>
            <a:endParaRPr lang="sl-SI" altLang="en-US" sz="1900" dirty="0" smtClean="0">
              <a:latin typeface="Calibri Light" panose="020F0302020204030204" pitchFamily="34" charset="0"/>
            </a:endParaRPr>
          </a:p>
          <a:p>
            <a:pPr marL="431388" lvl="1" indent="-179388" defTabSz="358775">
              <a:spcBef>
                <a:spcPts val="1200"/>
              </a:spcBef>
              <a:buFont typeface="Arial" charset="0"/>
              <a:buChar char="–"/>
              <a:defRPr/>
            </a:pPr>
            <a:endParaRPr lang="sl-SI" altLang="en-US" sz="1400" dirty="0" smtClean="0">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latin typeface="Calibri Light" panose="020F0302020204030204" pitchFamily="34" charset="0"/>
            </a:endParaRPr>
          </a:p>
          <a:p>
            <a:pPr marL="252000" lvl="1" indent="0" defTabSz="358775">
              <a:spcBef>
                <a:spcPts val="1200"/>
              </a:spcBef>
              <a:buNone/>
              <a:defRPr/>
            </a:pPr>
            <a:r>
              <a:rPr lang="sl-SI" altLang="en-US" sz="1600" dirty="0">
                <a:latin typeface="Calibri Light" panose="020F0302020204030204" pitchFamily="34" charset="0"/>
              </a:rPr>
              <a:t>	</a:t>
            </a:r>
          </a:p>
          <a:p>
            <a:pPr marL="252000" lvl="1" indent="0" defTabSz="358775">
              <a:spcBef>
                <a:spcPts val="1200"/>
              </a:spcBef>
              <a:buNone/>
              <a:defRPr/>
            </a:pPr>
            <a:endParaRPr lang="sl-SI" altLang="en-US" sz="1600" dirty="0">
              <a:solidFill>
                <a:srgbClr val="008000"/>
              </a:solidFill>
              <a:latin typeface="Calibri Light" panose="020F0302020204030204" pitchFamily="34" charset="0"/>
            </a:endParaRPr>
          </a:p>
          <a:p>
            <a:pPr marL="431388" lvl="1" indent="-179388" defTabSz="358775">
              <a:spcBef>
                <a:spcPts val="1200"/>
              </a:spcBef>
              <a:buFont typeface="Arial" charset="0"/>
              <a:buChar char="–"/>
              <a:defRPr/>
            </a:pPr>
            <a:endParaRPr lang="sl-SI" altLang="en-US" sz="1600" dirty="0">
              <a:solidFill>
                <a:srgbClr val="008000"/>
              </a:solidFill>
              <a:latin typeface="Calibri Light" panose="020F0302020204030204" pitchFamily="34" charset="0"/>
            </a:endParaRPr>
          </a:p>
          <a:p>
            <a:pPr marL="0" indent="0" defTabSz="358775">
              <a:spcBef>
                <a:spcPct val="0"/>
              </a:spcBef>
              <a:buNone/>
              <a:defRPr/>
            </a:pPr>
            <a:endParaRPr lang="en-US"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5</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Slika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78941" y="871435"/>
            <a:ext cx="2136697" cy="1196550"/>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32185" y="2652987"/>
            <a:ext cx="684055" cy="790139"/>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9334" y="4248413"/>
            <a:ext cx="684055" cy="883400"/>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65412" y="1079185"/>
            <a:ext cx="791898" cy="781050"/>
          </a:xfrm>
          <a:prstGeom prst="rect">
            <a:avLst/>
          </a:prstGeom>
        </p:spPr>
      </p:pic>
      <p:pic>
        <p:nvPicPr>
          <p:cNvPr id="9" name="Slika 8"/>
          <p:cNvPicPr>
            <a:picLocks noChangeAspect="1"/>
          </p:cNvPicPr>
          <p:nvPr/>
        </p:nvPicPr>
        <p:blipFill>
          <a:blip r:embed="rId7" cstate="print"/>
          <a:stretch>
            <a:fillRect/>
          </a:stretch>
        </p:blipFill>
        <p:spPr>
          <a:xfrm>
            <a:off x="8878942" y="2409825"/>
            <a:ext cx="2154747" cy="1276460"/>
          </a:xfrm>
          <a:prstGeom prst="rect">
            <a:avLst/>
          </a:prstGeom>
        </p:spPr>
      </p:pic>
      <p:pic>
        <p:nvPicPr>
          <p:cNvPr id="14" name="Slika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878940" y="3930491"/>
            <a:ext cx="2154747" cy="1519244"/>
          </a:xfrm>
          <a:prstGeom prst="rect">
            <a:avLst/>
          </a:prstGeom>
        </p:spPr>
      </p:pic>
    </p:spTree>
    <p:extLst>
      <p:ext uri="{BB962C8B-B14F-4D97-AF65-F5344CB8AC3E}">
        <p14:creationId xmlns:p14="http://schemas.microsoft.com/office/powerpoint/2010/main" xmlns="" val="314632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sl-SI" altLang="en-US" dirty="0" err="1">
                <a:latin typeface="Calibri Light" panose="020F0302020204030204" pitchFamily="34" charset="0"/>
              </a:rPr>
              <a:t>Experience</a:t>
            </a:r>
            <a:r>
              <a:rPr lang="sl-SI" altLang="en-US" dirty="0">
                <a:latin typeface="Calibri Light" panose="020F0302020204030204" pitchFamily="34" charset="0"/>
              </a:rPr>
              <a:t> in </a:t>
            </a:r>
            <a:r>
              <a:rPr lang="sl-SI" altLang="en-US" dirty="0" err="1">
                <a:latin typeface="Calibri Light" panose="020F0302020204030204" pitchFamily="34" charset="0"/>
              </a:rPr>
              <a:t>Slovenia</a:t>
            </a:r>
            <a:r>
              <a:rPr lang="sl-SI" altLang="en-US" dirty="0">
                <a:latin typeface="Calibri Light" panose="020F0302020204030204" pitchFamily="34" charset="0"/>
              </a:rPr>
              <a:t> </a:t>
            </a:r>
            <a:r>
              <a:rPr lang="sl-SI" altLang="en-US" dirty="0" smtClean="0">
                <a:latin typeface="Calibri Light" panose="020F0302020204030204" pitchFamily="34" charset="0"/>
              </a:rPr>
              <a:t>in </a:t>
            </a:r>
            <a:r>
              <a:rPr lang="sl-SI" altLang="en-US" dirty="0" err="1" smtClean="0">
                <a:latin typeface="Calibri Light" panose="020F0302020204030204" pitchFamily="34" charset="0"/>
              </a:rPr>
              <a:t>Slovenia</a:t>
            </a:r>
            <a:r>
              <a:rPr lang="sl-SI" altLang="en-US" dirty="0" smtClean="0">
                <a:latin typeface="Calibri Light" panose="020F0302020204030204" pitchFamily="34" charset="0"/>
              </a:rPr>
              <a:t> – </a:t>
            </a:r>
            <a:r>
              <a:rPr lang="sl-SI" altLang="en-US" dirty="0" err="1" smtClean="0">
                <a:latin typeface="Calibri Light" panose="020F0302020204030204" pitchFamily="34" charset="0"/>
              </a:rPr>
              <a:t>Municipality</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of</a:t>
            </a:r>
            <a:r>
              <a:rPr lang="sl-SI" altLang="en-US" dirty="0" smtClean="0">
                <a:latin typeface="Calibri Light" panose="020F0302020204030204" pitchFamily="34" charset="0"/>
              </a:rPr>
              <a:t> Kranj EPC, ESC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a:bodyPr>
          <a:lstStyle/>
          <a:p>
            <a:pPr marL="252000" lvl="1" indent="0" defTabSz="358775">
              <a:spcBef>
                <a:spcPts val="1200"/>
              </a:spcBef>
              <a:buNone/>
              <a:defRPr/>
            </a:pPr>
            <a:r>
              <a:rPr lang="sl-SI" altLang="en-US" sz="1600" dirty="0">
                <a:latin typeface="Calibri Light" panose="020F0302020204030204" pitchFamily="34" charset="0"/>
              </a:rPr>
              <a:t>	</a:t>
            </a:r>
          </a:p>
          <a:p>
            <a:pPr marL="594900" lvl="1" indent="-342900" defTabSz="358775">
              <a:spcBef>
                <a:spcPts val="1200"/>
              </a:spcBef>
              <a:buFont typeface="Wingdings" panose="05000000000000000000" pitchFamily="2" charset="2"/>
              <a:buChar char="q"/>
              <a:defRPr/>
            </a:pPr>
            <a:r>
              <a:rPr lang="en-US" altLang="en-US" dirty="0" smtClean="0">
                <a:latin typeface="+mj-lt"/>
              </a:rPr>
              <a:t>Begin</a:t>
            </a:r>
            <a:r>
              <a:rPr lang="sl-SI" altLang="en-US" dirty="0" err="1" smtClean="0">
                <a:latin typeface="+mj-lt"/>
              </a:rPr>
              <a:t>ing</a:t>
            </a:r>
            <a:r>
              <a:rPr lang="en-US" altLang="en-US" dirty="0" smtClean="0">
                <a:latin typeface="+mj-lt"/>
              </a:rPr>
              <a:t> </a:t>
            </a:r>
            <a:r>
              <a:rPr lang="en-US" altLang="en-US" dirty="0">
                <a:latin typeface="+mj-lt"/>
              </a:rPr>
              <a:t>in 2001, Contract in 2002 – 15 years </a:t>
            </a:r>
            <a:endParaRPr lang="sl-SI" altLang="en-US" dirty="0" smtClean="0">
              <a:latin typeface="+mj-lt"/>
            </a:endParaRPr>
          </a:p>
          <a:p>
            <a:pPr marL="594900" lvl="1" indent="-342900" defTabSz="358775">
              <a:spcBef>
                <a:spcPts val="1200"/>
              </a:spcBef>
              <a:buFont typeface="Wingdings" panose="05000000000000000000" pitchFamily="2" charset="2"/>
              <a:buChar char="q"/>
              <a:defRPr/>
            </a:pPr>
            <a:r>
              <a:rPr lang="en-US" altLang="en-US" dirty="0" smtClean="0">
                <a:latin typeface="+mj-lt"/>
              </a:rPr>
              <a:t>Upgrade </a:t>
            </a:r>
            <a:r>
              <a:rPr lang="en-US" altLang="en-US" dirty="0">
                <a:latin typeface="+mj-lt"/>
              </a:rPr>
              <a:t>in </a:t>
            </a:r>
            <a:r>
              <a:rPr lang="en-US" altLang="en-US" dirty="0" smtClean="0">
                <a:latin typeface="+mj-lt"/>
              </a:rPr>
              <a:t>2007</a:t>
            </a:r>
            <a:r>
              <a:rPr lang="sl-SI" altLang="en-US" dirty="0" smtClean="0">
                <a:latin typeface="+mj-lt"/>
              </a:rPr>
              <a:t>,2008</a:t>
            </a:r>
            <a:r>
              <a:rPr lang="en-US" altLang="en-US" dirty="0" smtClean="0">
                <a:latin typeface="+mj-lt"/>
              </a:rPr>
              <a:t>, </a:t>
            </a:r>
            <a:r>
              <a:rPr lang="en-US" altLang="en-US" dirty="0">
                <a:latin typeface="+mj-lt"/>
              </a:rPr>
              <a:t>2011, 2012 </a:t>
            </a:r>
            <a:endParaRPr lang="sl-SI" altLang="en-US" dirty="0" smtClean="0">
              <a:latin typeface="+mj-lt"/>
            </a:endParaRPr>
          </a:p>
          <a:p>
            <a:pPr marL="594900" lvl="1" indent="-342900" defTabSz="358775">
              <a:spcBef>
                <a:spcPts val="1200"/>
              </a:spcBef>
              <a:buFont typeface="Wingdings" panose="05000000000000000000" pitchFamily="2" charset="2"/>
              <a:buChar char="q"/>
              <a:defRPr/>
            </a:pPr>
            <a:r>
              <a:rPr lang="en-US" altLang="en-US" dirty="0" smtClean="0">
                <a:latin typeface="+mj-lt"/>
              </a:rPr>
              <a:t>Measurements </a:t>
            </a:r>
            <a:r>
              <a:rPr lang="en-US" altLang="en-US" dirty="0">
                <a:latin typeface="+mj-lt"/>
              </a:rPr>
              <a:t>are implemented </a:t>
            </a:r>
            <a:r>
              <a:rPr lang="en-US" altLang="en-US" dirty="0" smtClean="0">
                <a:latin typeface="+mj-lt"/>
              </a:rPr>
              <a:t>on</a:t>
            </a:r>
            <a:r>
              <a:rPr lang="sl-SI" altLang="en-US" dirty="0" smtClean="0">
                <a:latin typeface="+mj-lt"/>
              </a:rPr>
              <a:t> 16 </a:t>
            </a:r>
            <a:r>
              <a:rPr lang="sl-SI" altLang="en-US" dirty="0" err="1" smtClean="0">
                <a:latin typeface="+mj-lt"/>
              </a:rPr>
              <a:t>buildings</a:t>
            </a:r>
            <a:r>
              <a:rPr lang="en-US" altLang="en-US" dirty="0" smtClean="0">
                <a:latin typeface="+mj-lt"/>
              </a:rPr>
              <a:t>: </a:t>
            </a:r>
            <a:endParaRPr lang="sl-SI" altLang="en-US" dirty="0" smtClean="0">
              <a:latin typeface="+mj-lt"/>
            </a:endParaRPr>
          </a:p>
          <a:p>
            <a:pPr marL="897750" lvl="2" indent="-285750" defTabSz="358775">
              <a:spcBef>
                <a:spcPts val="1200"/>
              </a:spcBef>
              <a:buFont typeface="Wingdings" panose="05000000000000000000" pitchFamily="2" charset="2"/>
              <a:buChar char="§"/>
              <a:defRPr/>
            </a:pPr>
            <a:r>
              <a:rPr lang="en-US" altLang="en-US" dirty="0" smtClean="0">
                <a:latin typeface="+mj-lt"/>
              </a:rPr>
              <a:t>Office building</a:t>
            </a:r>
            <a:endParaRPr lang="sl-SI" altLang="en-US" dirty="0" smtClean="0">
              <a:latin typeface="+mj-lt"/>
            </a:endParaRPr>
          </a:p>
          <a:p>
            <a:pPr marL="897750" lvl="2" indent="-285750" defTabSz="358775">
              <a:spcBef>
                <a:spcPts val="1200"/>
              </a:spcBef>
              <a:buFont typeface="Wingdings" panose="05000000000000000000" pitchFamily="2" charset="2"/>
              <a:buChar char="§"/>
              <a:defRPr/>
            </a:pPr>
            <a:r>
              <a:rPr lang="en-US" altLang="en-US" dirty="0" smtClean="0">
                <a:latin typeface="+mj-lt"/>
              </a:rPr>
              <a:t>Elementary </a:t>
            </a:r>
            <a:r>
              <a:rPr lang="en-US" altLang="en-US" dirty="0">
                <a:latin typeface="+mj-lt"/>
              </a:rPr>
              <a:t>schools </a:t>
            </a:r>
            <a:endParaRPr lang="sl-SI" altLang="en-US" dirty="0" smtClean="0">
              <a:latin typeface="+mj-lt"/>
            </a:endParaRPr>
          </a:p>
          <a:p>
            <a:pPr marL="897750" lvl="2" indent="-285750" defTabSz="358775">
              <a:spcBef>
                <a:spcPts val="1200"/>
              </a:spcBef>
              <a:buFont typeface="Wingdings" panose="05000000000000000000" pitchFamily="2" charset="2"/>
              <a:buChar char="§"/>
              <a:defRPr/>
            </a:pPr>
            <a:r>
              <a:rPr lang="en-US" altLang="en-US" dirty="0" smtClean="0">
                <a:latin typeface="+mj-lt"/>
              </a:rPr>
              <a:t>Sport </a:t>
            </a:r>
            <a:r>
              <a:rPr lang="en-US" altLang="en-US" dirty="0">
                <a:latin typeface="+mj-lt"/>
              </a:rPr>
              <a:t>halls </a:t>
            </a:r>
            <a:endParaRPr lang="sl-SI" altLang="en-US" dirty="0" smtClean="0">
              <a:latin typeface="+mj-lt"/>
            </a:endParaRPr>
          </a:p>
          <a:p>
            <a:pPr marL="897750" lvl="2" indent="-285750" defTabSz="358775">
              <a:spcBef>
                <a:spcPts val="1200"/>
              </a:spcBef>
              <a:buFont typeface="Wingdings" panose="05000000000000000000" pitchFamily="2" charset="2"/>
              <a:buChar char="§"/>
              <a:defRPr/>
            </a:pPr>
            <a:r>
              <a:rPr lang="en-US" altLang="en-US" dirty="0" smtClean="0">
                <a:latin typeface="+mj-lt"/>
              </a:rPr>
              <a:t>Sport </a:t>
            </a:r>
            <a:r>
              <a:rPr lang="en-US" altLang="en-US" dirty="0">
                <a:latin typeface="+mj-lt"/>
              </a:rPr>
              <a:t>complex with Olympic pool </a:t>
            </a:r>
            <a:endParaRPr lang="sl-SI" altLang="en-US" dirty="0" smtClean="0">
              <a:latin typeface="+mj-lt"/>
            </a:endParaRPr>
          </a:p>
          <a:p>
            <a:pPr marL="594900" lvl="1" indent="-342900" defTabSz="358775">
              <a:spcBef>
                <a:spcPts val="1200"/>
              </a:spcBef>
              <a:buFont typeface="Wingdings" panose="05000000000000000000" pitchFamily="2" charset="2"/>
              <a:buChar char="q"/>
              <a:defRPr/>
            </a:pPr>
            <a:r>
              <a:rPr lang="en-US" altLang="en-US" dirty="0" smtClean="0">
                <a:latin typeface="+mj-lt"/>
              </a:rPr>
              <a:t>Contracts</a:t>
            </a:r>
            <a:r>
              <a:rPr lang="en-US" altLang="en-US" dirty="0">
                <a:latin typeface="+mj-lt"/>
              </a:rPr>
              <a:t>: </a:t>
            </a:r>
            <a:endParaRPr lang="sl-SI" altLang="en-US" dirty="0" smtClean="0">
              <a:latin typeface="+mj-lt"/>
            </a:endParaRPr>
          </a:p>
          <a:p>
            <a:pPr marL="897750" lvl="2" indent="-285750" defTabSz="358775">
              <a:spcBef>
                <a:spcPts val="1200"/>
              </a:spcBef>
              <a:buFont typeface="Wingdings" panose="05000000000000000000" pitchFamily="2" charset="2"/>
              <a:buChar char="§"/>
              <a:defRPr/>
            </a:pPr>
            <a:r>
              <a:rPr lang="en-US" altLang="en-US" dirty="0" smtClean="0">
                <a:latin typeface="+mj-lt"/>
              </a:rPr>
              <a:t>Energy </a:t>
            </a:r>
            <a:r>
              <a:rPr lang="en-US" altLang="en-US" dirty="0">
                <a:latin typeface="+mj-lt"/>
              </a:rPr>
              <a:t>performance contracting </a:t>
            </a:r>
            <a:endParaRPr lang="sl-SI" altLang="en-US" dirty="0" smtClean="0">
              <a:latin typeface="+mj-lt"/>
            </a:endParaRPr>
          </a:p>
          <a:p>
            <a:pPr marL="897750" lvl="2" indent="-285750" defTabSz="358775">
              <a:spcBef>
                <a:spcPts val="1200"/>
              </a:spcBef>
              <a:buFont typeface="Wingdings" panose="05000000000000000000" pitchFamily="2" charset="2"/>
              <a:buChar char="§"/>
              <a:defRPr/>
            </a:pPr>
            <a:r>
              <a:rPr lang="en-US" altLang="en-US" dirty="0" smtClean="0">
                <a:latin typeface="+mj-lt"/>
              </a:rPr>
              <a:t>Energy </a:t>
            </a:r>
            <a:r>
              <a:rPr lang="sl-SI" altLang="en-US" dirty="0" err="1" smtClean="0">
                <a:latin typeface="+mj-lt"/>
              </a:rPr>
              <a:t>supply</a:t>
            </a:r>
            <a:r>
              <a:rPr lang="en-US" altLang="en-US" dirty="0" smtClean="0">
                <a:latin typeface="+mj-lt"/>
              </a:rPr>
              <a:t> </a:t>
            </a:r>
            <a:r>
              <a:rPr lang="en-US" altLang="en-US" dirty="0">
                <a:latin typeface="+mj-lt"/>
              </a:rPr>
              <a:t>contracting </a:t>
            </a:r>
            <a:endParaRPr lang="sl-SI" altLang="en-US" dirty="0" smtClean="0">
              <a:latin typeface="+mj-lt"/>
            </a:endParaRPr>
          </a:p>
          <a:p>
            <a:pPr marL="897750" lvl="2" indent="-285750" defTabSz="358775">
              <a:spcBef>
                <a:spcPts val="1200"/>
              </a:spcBef>
              <a:buFont typeface="Wingdings" panose="05000000000000000000" pitchFamily="2" charset="2"/>
              <a:buChar char="§"/>
              <a:defRPr/>
            </a:pPr>
            <a:r>
              <a:rPr lang="en-US" altLang="en-US" dirty="0" smtClean="0">
                <a:latin typeface="+mj-lt"/>
              </a:rPr>
              <a:t>Concession </a:t>
            </a:r>
            <a:r>
              <a:rPr lang="en-US" altLang="en-US" dirty="0">
                <a:latin typeface="+mj-lt"/>
              </a:rPr>
              <a:t>for heating and cooling </a:t>
            </a:r>
            <a:endParaRPr lang="sl-SI" altLang="en-US" dirty="0" smtClean="0">
              <a:latin typeface="+mj-lt"/>
            </a:endParaRPr>
          </a:p>
          <a:p>
            <a:pPr marL="897750" lvl="2" indent="-285750" defTabSz="358775">
              <a:spcBef>
                <a:spcPts val="1200"/>
              </a:spcBef>
              <a:buFont typeface="Wingdings" panose="05000000000000000000" pitchFamily="2" charset="2"/>
              <a:buChar char="§"/>
              <a:defRPr/>
            </a:pPr>
            <a:r>
              <a:rPr lang="en-US" altLang="en-US" dirty="0" smtClean="0">
                <a:latin typeface="+mj-lt"/>
              </a:rPr>
              <a:t>Energy </a:t>
            </a:r>
            <a:r>
              <a:rPr lang="en-US" altLang="en-US" dirty="0">
                <a:latin typeface="+mj-lt"/>
              </a:rPr>
              <a:t>management for buildings and pool</a:t>
            </a:r>
            <a:endParaRPr lang="sl-SI" altLang="en-US" dirty="0">
              <a:latin typeface="+mj-lt"/>
            </a:endParaRPr>
          </a:p>
          <a:p>
            <a:pPr marL="431388" lvl="1" indent="-179388" defTabSz="358775">
              <a:spcBef>
                <a:spcPts val="1200"/>
              </a:spcBef>
              <a:buFont typeface="Arial" charset="0"/>
              <a:buChar char="–"/>
              <a:defRPr/>
            </a:pPr>
            <a:endParaRPr lang="sl-SI" altLang="en-US" sz="1600" dirty="0">
              <a:solidFill>
                <a:srgbClr val="008000"/>
              </a:solidFill>
              <a:latin typeface="Calibri Light" panose="020F0302020204030204" pitchFamily="34" charset="0"/>
            </a:endParaRPr>
          </a:p>
          <a:p>
            <a:pPr marL="0" indent="0" defTabSz="358775">
              <a:spcBef>
                <a:spcPct val="0"/>
              </a:spcBef>
              <a:buNone/>
              <a:defRPr/>
            </a:pPr>
            <a:endParaRPr lang="en-US"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6</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Slika 5"/>
          <p:cNvPicPr/>
          <p:nvPr/>
        </p:nvPicPr>
        <p:blipFill rotWithShape="1">
          <a:blip r:embed="rId3" cstate="print"/>
          <a:srcRect l="56228" t="35830" r="35473" b="44143"/>
          <a:stretch/>
        </p:blipFill>
        <p:spPr bwMode="auto">
          <a:xfrm>
            <a:off x="7757886" y="1015207"/>
            <a:ext cx="1843314" cy="2307770"/>
          </a:xfrm>
          <a:prstGeom prst="rect">
            <a:avLst/>
          </a:prstGeom>
          <a:ln>
            <a:noFill/>
          </a:ln>
          <a:extLst>
            <a:ext uri="{53640926-AAD7-44D8-BBD7-CCE9431645EC}">
              <a14:shadowObscured xmlns:a14="http://schemas.microsoft.com/office/drawing/2010/main" xmlns=""/>
            </a:ext>
          </a:extLst>
        </p:spPr>
      </p:pic>
      <p:pic>
        <p:nvPicPr>
          <p:cNvPr id="7" name="Slika 6"/>
          <p:cNvPicPr/>
          <p:nvPr/>
        </p:nvPicPr>
        <p:blipFill rotWithShape="1">
          <a:blip r:embed="rId3" cstate="print"/>
          <a:srcRect l="61338" t="56049" r="28826" b="22926"/>
          <a:stretch/>
        </p:blipFill>
        <p:spPr bwMode="auto">
          <a:xfrm>
            <a:off x="7133448" y="3459504"/>
            <a:ext cx="2223774" cy="239953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908278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sl-SI" altLang="en-US" dirty="0" err="1">
                <a:latin typeface="Calibri Light" panose="020F0302020204030204" pitchFamily="34" charset="0"/>
              </a:rPr>
              <a:t>Experience</a:t>
            </a:r>
            <a:r>
              <a:rPr lang="sl-SI" altLang="en-US" dirty="0">
                <a:latin typeface="Calibri Light" panose="020F0302020204030204" pitchFamily="34" charset="0"/>
              </a:rPr>
              <a:t> in </a:t>
            </a:r>
            <a:r>
              <a:rPr lang="sl-SI" altLang="en-US" dirty="0" err="1">
                <a:latin typeface="Calibri Light" panose="020F0302020204030204" pitchFamily="34" charset="0"/>
              </a:rPr>
              <a:t>Slovenia</a:t>
            </a:r>
            <a:r>
              <a:rPr lang="sl-SI" altLang="en-US" dirty="0">
                <a:latin typeface="Calibri Light" panose="020F0302020204030204" pitchFamily="34" charset="0"/>
              </a:rPr>
              <a:t> </a:t>
            </a:r>
            <a:r>
              <a:rPr lang="sl-SI" altLang="en-US" dirty="0" smtClean="0">
                <a:latin typeface="Calibri Light" panose="020F0302020204030204" pitchFamily="34" charset="0"/>
              </a:rPr>
              <a:t>in </a:t>
            </a:r>
            <a:r>
              <a:rPr lang="sl-SI" altLang="en-US" dirty="0" err="1" smtClean="0">
                <a:latin typeface="Calibri Light" panose="020F0302020204030204" pitchFamily="34" charset="0"/>
              </a:rPr>
              <a:t>Slovenia</a:t>
            </a:r>
            <a:r>
              <a:rPr lang="sl-SI" altLang="en-US" dirty="0" smtClean="0">
                <a:latin typeface="Calibri Light" panose="020F0302020204030204" pitchFamily="34" charset="0"/>
              </a:rPr>
              <a:t> – </a:t>
            </a:r>
            <a:r>
              <a:rPr lang="sl-SI" altLang="en-US" dirty="0" err="1" smtClean="0">
                <a:latin typeface="Calibri Light" panose="020F0302020204030204" pitchFamily="34" charset="0"/>
              </a:rPr>
              <a:t>Municipality</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of</a:t>
            </a:r>
            <a:r>
              <a:rPr lang="sl-SI" altLang="en-US" dirty="0" smtClean="0">
                <a:latin typeface="Calibri Light" panose="020F0302020204030204" pitchFamily="34" charset="0"/>
              </a:rPr>
              <a:t> Kranj EPC, ESC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a:bodyPr>
          <a:lstStyle/>
          <a:p>
            <a:pPr marL="252000" lvl="1" indent="0" defTabSz="358775">
              <a:spcBef>
                <a:spcPts val="1200"/>
              </a:spcBef>
              <a:buNone/>
              <a:defRPr/>
            </a:pPr>
            <a:r>
              <a:rPr lang="sl-SI" altLang="en-US" sz="1600" dirty="0">
                <a:latin typeface="Calibri Light" panose="020F0302020204030204" pitchFamily="34" charset="0"/>
              </a:rPr>
              <a:t>	</a:t>
            </a:r>
          </a:p>
          <a:p>
            <a:pPr marL="537750" lvl="1" indent="-285750" defTabSz="358775">
              <a:spcBef>
                <a:spcPts val="1200"/>
              </a:spcBef>
              <a:buFont typeface="Wingdings" panose="05000000000000000000" pitchFamily="2" charset="2"/>
              <a:buChar char="q"/>
              <a:defRPr/>
            </a:pPr>
            <a:r>
              <a:rPr lang="en-US" altLang="en-US" sz="1800" dirty="0" smtClean="0">
                <a:latin typeface="Calibri Light" panose="020F0302020204030204" pitchFamily="34" charset="0"/>
              </a:rPr>
              <a:t>Phase </a:t>
            </a:r>
            <a:r>
              <a:rPr lang="en-US" altLang="en-US" sz="1800" dirty="0">
                <a:latin typeface="Calibri Light" panose="020F0302020204030204" pitchFamily="34" charset="0"/>
              </a:rPr>
              <a:t>I: </a:t>
            </a:r>
            <a:endParaRPr lang="sl-SI" altLang="en-US" sz="18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
              <a:defRPr/>
            </a:pPr>
            <a:r>
              <a:rPr lang="en-US" altLang="en-US" sz="1600" dirty="0" smtClean="0">
                <a:latin typeface="Calibri Light" panose="020F0302020204030204" pitchFamily="34" charset="0"/>
              </a:rPr>
              <a:t>Reconstruction </a:t>
            </a:r>
            <a:r>
              <a:rPr lang="en-US" altLang="en-US" sz="1600" dirty="0">
                <a:latin typeface="Calibri Light" panose="020F0302020204030204" pitchFamily="34" charset="0"/>
              </a:rPr>
              <a:t>of boiler equipment  </a:t>
            </a:r>
            <a:endParaRPr lang="sl-SI" altLang="en-US" sz="16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
              <a:defRPr/>
            </a:pPr>
            <a:r>
              <a:rPr lang="en-US" altLang="en-US" sz="1600" dirty="0" smtClean="0">
                <a:latin typeface="Calibri Light" panose="020F0302020204030204" pitchFamily="34" charset="0"/>
              </a:rPr>
              <a:t>Heat </a:t>
            </a:r>
            <a:r>
              <a:rPr lang="en-US" altLang="en-US" sz="1600" dirty="0">
                <a:latin typeface="Calibri Light" panose="020F0302020204030204" pitchFamily="34" charset="0"/>
              </a:rPr>
              <a:t>substations and regulation </a:t>
            </a:r>
            <a:endParaRPr lang="sl-SI" altLang="en-US" sz="16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
              <a:defRPr/>
            </a:pPr>
            <a:r>
              <a:rPr lang="en-US" altLang="en-US" sz="1600" dirty="0" smtClean="0">
                <a:latin typeface="Calibri Light" panose="020F0302020204030204" pitchFamily="34" charset="0"/>
              </a:rPr>
              <a:t>Lightning </a:t>
            </a:r>
            <a:r>
              <a:rPr lang="en-US" altLang="en-US" sz="1600" dirty="0">
                <a:latin typeface="Calibri Light" panose="020F0302020204030204" pitchFamily="34" charset="0"/>
              </a:rPr>
              <a:t>reconstruction in sport hall </a:t>
            </a:r>
            <a:endParaRPr lang="sl-SI" altLang="en-US" sz="1600" dirty="0" smtClean="0">
              <a:latin typeface="Calibri Light" panose="020F0302020204030204" pitchFamily="34" charset="0"/>
            </a:endParaRPr>
          </a:p>
          <a:p>
            <a:pPr marL="537750" lvl="1" indent="-285750" defTabSz="358775">
              <a:spcBef>
                <a:spcPts val="1200"/>
              </a:spcBef>
              <a:buFont typeface="Wingdings" panose="05000000000000000000" pitchFamily="2" charset="2"/>
              <a:buChar char="q"/>
              <a:defRPr/>
            </a:pPr>
            <a:r>
              <a:rPr lang="en-US" altLang="en-US" sz="1800" dirty="0" smtClean="0">
                <a:latin typeface="Calibri Light" panose="020F0302020204030204" pitchFamily="34" charset="0"/>
              </a:rPr>
              <a:t>Phase </a:t>
            </a:r>
            <a:r>
              <a:rPr lang="en-US" altLang="en-US" sz="1800" dirty="0">
                <a:latin typeface="Calibri Light" panose="020F0302020204030204" pitchFamily="34" charset="0"/>
              </a:rPr>
              <a:t>II: </a:t>
            </a:r>
            <a:endParaRPr lang="sl-SI" altLang="en-US" sz="18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
              <a:defRPr/>
            </a:pPr>
            <a:r>
              <a:rPr lang="en-US" altLang="en-US" sz="1600" dirty="0" smtClean="0">
                <a:latin typeface="Calibri Light" panose="020F0302020204030204" pitchFamily="34" charset="0"/>
              </a:rPr>
              <a:t>Heat </a:t>
            </a:r>
            <a:r>
              <a:rPr lang="en-US" altLang="en-US" sz="1600" dirty="0">
                <a:latin typeface="Calibri Light" panose="020F0302020204030204" pitchFamily="34" charset="0"/>
              </a:rPr>
              <a:t>delivery for two elementary schools </a:t>
            </a:r>
            <a:endParaRPr lang="sl-SI" altLang="en-US" sz="16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
              <a:defRPr/>
            </a:pPr>
            <a:r>
              <a:rPr lang="en-US" altLang="en-US" sz="1600" dirty="0" smtClean="0">
                <a:latin typeface="Calibri Light" panose="020F0302020204030204" pitchFamily="34" charset="0"/>
              </a:rPr>
              <a:t>Construction </a:t>
            </a:r>
            <a:r>
              <a:rPr lang="en-US" altLang="en-US" sz="1600" dirty="0">
                <a:latin typeface="Calibri Light" panose="020F0302020204030204" pitchFamily="34" charset="0"/>
              </a:rPr>
              <a:t>of two boiler houses </a:t>
            </a:r>
            <a:endParaRPr lang="sl-SI" altLang="en-US" sz="1600" dirty="0" smtClean="0">
              <a:latin typeface="Calibri Light" panose="020F0302020204030204" pitchFamily="34" charset="0"/>
            </a:endParaRPr>
          </a:p>
          <a:p>
            <a:pPr marL="537750" lvl="1" indent="-285750" defTabSz="358775">
              <a:spcBef>
                <a:spcPts val="1200"/>
              </a:spcBef>
              <a:buFont typeface="Wingdings" panose="05000000000000000000" pitchFamily="2" charset="2"/>
              <a:buChar char="q"/>
              <a:defRPr/>
            </a:pPr>
            <a:r>
              <a:rPr lang="en-US" altLang="en-US" sz="1800" dirty="0" smtClean="0">
                <a:latin typeface="Calibri Light" panose="020F0302020204030204" pitchFamily="34" charset="0"/>
              </a:rPr>
              <a:t>Phase </a:t>
            </a:r>
            <a:r>
              <a:rPr lang="en-US" altLang="en-US" sz="1800" dirty="0">
                <a:latin typeface="Calibri Light" panose="020F0302020204030204" pitchFamily="34" charset="0"/>
              </a:rPr>
              <a:t>III: Olympic pool </a:t>
            </a:r>
            <a:endParaRPr lang="sl-SI" altLang="en-US" sz="18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
              <a:defRPr/>
            </a:pPr>
            <a:r>
              <a:rPr lang="en-US" altLang="en-US" sz="1600" dirty="0" smtClean="0">
                <a:latin typeface="Calibri Light" panose="020F0302020204030204" pitchFamily="34" charset="0"/>
              </a:rPr>
              <a:t>Ventilation </a:t>
            </a:r>
            <a:r>
              <a:rPr lang="en-US" altLang="en-US" sz="1600" dirty="0">
                <a:latin typeface="Calibri Light" panose="020F0302020204030204" pitchFamily="34" charset="0"/>
              </a:rPr>
              <a:t>with heat recovery </a:t>
            </a:r>
            <a:endParaRPr lang="sl-SI" altLang="en-US" sz="16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
              <a:defRPr/>
            </a:pPr>
            <a:r>
              <a:rPr lang="en-US" altLang="en-US" sz="1600" dirty="0" smtClean="0">
                <a:latin typeface="Calibri Light" panose="020F0302020204030204" pitchFamily="34" charset="0"/>
              </a:rPr>
              <a:t>Water </a:t>
            </a:r>
            <a:r>
              <a:rPr lang="en-US" altLang="en-US" sz="1600" dirty="0">
                <a:latin typeface="Calibri Light" panose="020F0302020204030204" pitchFamily="34" charset="0"/>
              </a:rPr>
              <a:t>treatment: use of micro filtration </a:t>
            </a:r>
            <a:endParaRPr lang="sl-SI" altLang="en-US" sz="16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
              <a:defRPr/>
            </a:pPr>
            <a:r>
              <a:rPr lang="en-US" altLang="en-US" sz="1600" dirty="0" smtClean="0">
                <a:latin typeface="Calibri Light" panose="020F0302020204030204" pitchFamily="34" charset="0"/>
              </a:rPr>
              <a:t>Change </a:t>
            </a:r>
            <a:r>
              <a:rPr lang="en-US" altLang="en-US" sz="1600" dirty="0">
                <a:latin typeface="Calibri Light" panose="020F0302020204030204" pitchFamily="34" charset="0"/>
              </a:rPr>
              <a:t>of energy source (natural gas) </a:t>
            </a:r>
            <a:endParaRPr lang="sl-SI" altLang="en-US" sz="1600" dirty="0" smtClean="0">
              <a:latin typeface="Calibri Light" panose="020F0302020204030204" pitchFamily="34" charset="0"/>
            </a:endParaRPr>
          </a:p>
          <a:p>
            <a:pPr marL="897750" lvl="2" indent="-285750" defTabSz="358775">
              <a:spcBef>
                <a:spcPts val="1200"/>
              </a:spcBef>
              <a:buFont typeface="Wingdings" panose="05000000000000000000" pitchFamily="2" charset="2"/>
              <a:buChar char="§"/>
              <a:defRPr/>
            </a:pPr>
            <a:r>
              <a:rPr lang="en-US" altLang="en-US" sz="1600" dirty="0" smtClean="0">
                <a:latin typeface="Calibri Light" panose="020F0302020204030204" pitchFamily="34" charset="0"/>
              </a:rPr>
              <a:t>Temperature </a:t>
            </a:r>
            <a:r>
              <a:rPr lang="en-US" altLang="en-US" sz="1600" dirty="0">
                <a:latin typeface="Calibri Light" panose="020F0302020204030204" pitchFamily="34" charset="0"/>
              </a:rPr>
              <a:t>regulation</a:t>
            </a:r>
            <a:endParaRPr lang="sl-SI" altLang="en-US" sz="1400" dirty="0">
              <a:solidFill>
                <a:srgbClr val="008000"/>
              </a:solidFill>
              <a:latin typeface="Calibri Light" panose="020F0302020204030204" pitchFamily="34" charset="0"/>
            </a:endParaRPr>
          </a:p>
          <a:p>
            <a:pPr marL="0" indent="0" defTabSz="358775">
              <a:spcBef>
                <a:spcPct val="0"/>
              </a:spcBef>
              <a:buNone/>
              <a:defRPr/>
            </a:pPr>
            <a:endParaRPr lang="en-US" altLang="en-US" sz="1600" dirty="0">
              <a:latin typeface="Calibri Light" panose="020F0302020204030204" pitchFamily="34" charset="0"/>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7</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Slika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29307" y="1049339"/>
            <a:ext cx="3603769" cy="2618468"/>
          </a:xfrm>
          <a:prstGeom prst="rect">
            <a:avLst/>
          </a:prstGeom>
        </p:spPr>
      </p:pic>
      <p:pic>
        <p:nvPicPr>
          <p:cNvPr id="3" name="Slika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72565" y="3270579"/>
            <a:ext cx="3731433" cy="2486068"/>
          </a:xfrm>
          <a:prstGeom prst="rect">
            <a:avLst/>
          </a:prstGeom>
        </p:spPr>
      </p:pic>
    </p:spTree>
    <p:extLst>
      <p:ext uri="{BB962C8B-B14F-4D97-AF65-F5344CB8AC3E}">
        <p14:creationId xmlns:p14="http://schemas.microsoft.com/office/powerpoint/2010/main" xmlns="" val="323192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r>
              <a:rPr lang="sl-SI" altLang="en-US" dirty="0" err="1">
                <a:latin typeface="Calibri Light" panose="020F0302020204030204" pitchFamily="34" charset="0"/>
              </a:rPr>
              <a:t>Experience</a:t>
            </a:r>
            <a:r>
              <a:rPr lang="sl-SI" altLang="en-US" dirty="0">
                <a:latin typeface="Calibri Light" panose="020F0302020204030204" pitchFamily="34" charset="0"/>
              </a:rPr>
              <a:t> in </a:t>
            </a:r>
            <a:r>
              <a:rPr lang="sl-SI" altLang="en-US" dirty="0" err="1">
                <a:latin typeface="Calibri Light" panose="020F0302020204030204" pitchFamily="34" charset="0"/>
              </a:rPr>
              <a:t>Slovenia</a:t>
            </a:r>
            <a:r>
              <a:rPr lang="sl-SI" altLang="en-US" dirty="0">
                <a:latin typeface="Calibri Light" panose="020F0302020204030204" pitchFamily="34" charset="0"/>
              </a:rPr>
              <a:t>– </a:t>
            </a:r>
            <a:r>
              <a:rPr lang="sl-SI" altLang="en-US" dirty="0" err="1" smtClean="0">
                <a:latin typeface="Calibri Light" panose="020F0302020204030204" pitchFamily="34" charset="0"/>
              </a:rPr>
              <a:t>Municipality</a:t>
            </a:r>
            <a:r>
              <a:rPr lang="sl-SI" altLang="en-US" dirty="0" smtClean="0">
                <a:latin typeface="Calibri Light" panose="020F0302020204030204" pitchFamily="34" charset="0"/>
              </a:rPr>
              <a:t> </a:t>
            </a:r>
            <a:r>
              <a:rPr lang="sl-SI" altLang="en-US" dirty="0" err="1" smtClean="0">
                <a:latin typeface="Calibri Light" panose="020F0302020204030204" pitchFamily="34" charset="0"/>
              </a:rPr>
              <a:t>of</a:t>
            </a:r>
            <a:r>
              <a:rPr lang="sl-SI" altLang="en-US" dirty="0" smtClean="0">
                <a:latin typeface="Calibri Light" panose="020F0302020204030204" pitchFamily="34" charset="0"/>
              </a:rPr>
              <a:t> Kranj EPC, ESC </a:t>
            </a:r>
            <a:endParaRPr lang="de-DE" altLang="en-US" dirty="0" smtClean="0">
              <a:latin typeface="Calibri Light" panose="020F0302020204030204" pitchFamily="34" charset="0"/>
            </a:endParaRPr>
          </a:p>
        </p:txBody>
      </p:sp>
      <p:sp>
        <p:nvSpPr>
          <p:cNvPr id="10243" name="Inhaltsplatzhalter 29"/>
          <p:cNvSpPr>
            <a:spLocks noGrp="1"/>
          </p:cNvSpPr>
          <p:nvPr>
            <p:ph idx="1"/>
          </p:nvPr>
        </p:nvSpPr>
        <p:spPr>
          <a:xfrm>
            <a:off x="1774825" y="981075"/>
            <a:ext cx="8858250" cy="5543550"/>
          </a:xfrm>
        </p:spPr>
        <p:txBody>
          <a:bodyPr>
            <a:normAutofit fontScale="92500" lnSpcReduction="20000"/>
          </a:bodyPr>
          <a:lstStyle/>
          <a:p>
            <a:pPr marL="252000" lvl="1" indent="0" defTabSz="358775">
              <a:spcBef>
                <a:spcPts val="1200"/>
              </a:spcBef>
              <a:buNone/>
              <a:defRPr/>
            </a:pPr>
            <a:r>
              <a:rPr lang="en-GB" altLang="en-US" sz="1600" dirty="0" smtClean="0">
                <a:latin typeface="Calibri Light" panose="020F0302020204030204" pitchFamily="34" charset="0"/>
              </a:rPr>
              <a:t>	</a:t>
            </a:r>
            <a:endParaRPr lang="en-GB" altLang="en-US" sz="1800" dirty="0" smtClean="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GB" altLang="en-US" sz="2200" dirty="0" smtClean="0">
                <a:latin typeface="+mj-lt"/>
              </a:rPr>
              <a:t>First phase 2008 </a:t>
            </a:r>
          </a:p>
          <a:p>
            <a:pPr marL="594900" lvl="1" indent="-342900" defTabSz="358775">
              <a:spcBef>
                <a:spcPts val="1200"/>
              </a:spcBef>
              <a:buFont typeface="Wingdings" panose="05000000000000000000" pitchFamily="2" charset="2"/>
              <a:buChar char="§"/>
              <a:defRPr/>
            </a:pPr>
            <a:r>
              <a:rPr lang="en-GB" altLang="en-US" sz="1900" dirty="0" smtClean="0">
                <a:latin typeface="+mj-lt"/>
              </a:rPr>
              <a:t>Renovation of energy inefficient ventilation systems </a:t>
            </a:r>
          </a:p>
          <a:p>
            <a:pPr marL="594900" lvl="1" indent="-342900" defTabSz="358775">
              <a:spcBef>
                <a:spcPts val="1200"/>
              </a:spcBef>
              <a:buFont typeface="Wingdings" panose="05000000000000000000" pitchFamily="2" charset="2"/>
              <a:buChar char="§"/>
              <a:defRPr/>
            </a:pPr>
            <a:r>
              <a:rPr lang="en-GB" altLang="en-US" sz="1900" dirty="0" smtClean="0">
                <a:latin typeface="+mj-lt"/>
              </a:rPr>
              <a:t>Instalment of a membrane filtration of water (cleaning and re-use of water) </a:t>
            </a:r>
          </a:p>
          <a:p>
            <a:pPr marL="594900" lvl="1" indent="-342900" defTabSz="358775">
              <a:spcBef>
                <a:spcPts val="1200"/>
              </a:spcBef>
              <a:buFont typeface="Wingdings" panose="05000000000000000000" pitchFamily="2" charset="2"/>
              <a:buChar char="§"/>
              <a:defRPr/>
            </a:pPr>
            <a:r>
              <a:rPr lang="en-GB" altLang="en-US" sz="1900" dirty="0" smtClean="0">
                <a:latin typeface="+mj-lt"/>
              </a:rPr>
              <a:t>Central monitoring system and state-of the art regulation (ELTEC SCADA3 ) </a:t>
            </a:r>
          </a:p>
          <a:p>
            <a:pPr marL="252000" lvl="1" indent="0" defTabSz="358775">
              <a:spcBef>
                <a:spcPts val="1200"/>
              </a:spcBef>
              <a:buNone/>
              <a:defRPr/>
            </a:pPr>
            <a:endParaRPr lang="en-GB" altLang="en-US" sz="1900" dirty="0" smtClean="0">
              <a:latin typeface="+mj-lt"/>
            </a:endParaRPr>
          </a:p>
          <a:p>
            <a:pPr marL="594900" lvl="1" indent="-342900" defTabSz="358775">
              <a:spcBef>
                <a:spcPts val="1200"/>
              </a:spcBef>
              <a:buFont typeface="Wingdings" panose="05000000000000000000" pitchFamily="2" charset="2"/>
              <a:buChar char="q"/>
              <a:defRPr/>
            </a:pPr>
            <a:r>
              <a:rPr lang="en-GB" altLang="en-US" sz="2200" dirty="0" smtClean="0">
                <a:latin typeface="+mj-lt"/>
              </a:rPr>
              <a:t>Second phase 2012 (Renewable Energy Across the Alpine Land - REAAL)</a:t>
            </a:r>
          </a:p>
          <a:p>
            <a:pPr marL="594900" lvl="1" indent="-342900" defTabSz="358775">
              <a:lnSpc>
                <a:spcPct val="120000"/>
              </a:lnSpc>
              <a:spcBef>
                <a:spcPts val="1200"/>
              </a:spcBef>
              <a:buFont typeface="Wingdings" panose="05000000000000000000" pitchFamily="2" charset="2"/>
              <a:buChar char="§"/>
              <a:defRPr/>
            </a:pPr>
            <a:r>
              <a:rPr lang="en-GB" altLang="en-US" sz="1900" dirty="0" smtClean="0">
                <a:latin typeface="+mj-lt"/>
              </a:rPr>
              <a:t>Measures implemented in 6 partner municipalities (5 elementary schools </a:t>
            </a:r>
            <a:r>
              <a:rPr lang="en-GB" sz="1900" dirty="0" smtClean="0">
                <a:latin typeface="+mj-lt"/>
              </a:rPr>
              <a:t>OŠ </a:t>
            </a:r>
            <a:r>
              <a:rPr lang="en-GB" sz="1900" dirty="0" err="1" smtClean="0">
                <a:latin typeface="+mj-lt"/>
              </a:rPr>
              <a:t>Kranjska</a:t>
            </a:r>
            <a:r>
              <a:rPr lang="en-GB" sz="1900" dirty="0" smtClean="0">
                <a:latin typeface="+mj-lt"/>
              </a:rPr>
              <a:t> Gora, OŠ </a:t>
            </a:r>
            <a:r>
              <a:rPr lang="en-GB" sz="1900" dirty="0" err="1" smtClean="0">
                <a:latin typeface="+mj-lt"/>
              </a:rPr>
              <a:t>Gorje</a:t>
            </a:r>
            <a:r>
              <a:rPr lang="en-GB" sz="1900" dirty="0" smtClean="0">
                <a:latin typeface="+mj-lt"/>
              </a:rPr>
              <a:t>, OŠ </a:t>
            </a:r>
            <a:r>
              <a:rPr lang="en-GB" sz="1900" dirty="0" err="1" smtClean="0">
                <a:latin typeface="+mj-lt"/>
              </a:rPr>
              <a:t>Poljane</a:t>
            </a:r>
            <a:r>
              <a:rPr lang="en-GB" sz="1900" dirty="0" smtClean="0">
                <a:latin typeface="+mj-lt"/>
              </a:rPr>
              <a:t> in OŠ </a:t>
            </a:r>
            <a:r>
              <a:rPr lang="en-GB" sz="1900" dirty="0" err="1" smtClean="0">
                <a:latin typeface="+mj-lt"/>
              </a:rPr>
              <a:t>Žiri</a:t>
            </a:r>
            <a:r>
              <a:rPr lang="en-GB" sz="1900" dirty="0" smtClean="0">
                <a:latin typeface="+mj-lt"/>
              </a:rPr>
              <a:t>, OŠ Bled and Olympic pool in </a:t>
            </a:r>
            <a:r>
              <a:rPr lang="en-GB" sz="1900" dirty="0" err="1" smtClean="0">
                <a:latin typeface="+mj-lt"/>
              </a:rPr>
              <a:t>Kranj</a:t>
            </a:r>
            <a:r>
              <a:rPr lang="en-GB" sz="1900" dirty="0" smtClean="0">
                <a:latin typeface="+mj-lt"/>
              </a:rPr>
              <a:t>) </a:t>
            </a:r>
            <a:endParaRPr lang="en-GB" altLang="en-US" sz="1900" dirty="0" smtClean="0">
              <a:latin typeface="+mj-lt"/>
            </a:endParaRPr>
          </a:p>
          <a:p>
            <a:pPr marL="594900" lvl="1" indent="-342900" defTabSz="358775">
              <a:spcBef>
                <a:spcPts val="1200"/>
              </a:spcBef>
              <a:buFont typeface="Wingdings" panose="05000000000000000000" pitchFamily="2" charset="2"/>
              <a:buChar char="§"/>
              <a:defRPr/>
            </a:pPr>
            <a:r>
              <a:rPr lang="en-GB" altLang="en-US" sz="1900" dirty="0" smtClean="0"/>
              <a:t>Co-financed by the Swiss Agency for Development and Cooperation - SDC</a:t>
            </a:r>
          </a:p>
          <a:p>
            <a:pPr marL="594900" lvl="1" indent="-342900" defTabSz="358775">
              <a:spcBef>
                <a:spcPts val="1200"/>
              </a:spcBef>
              <a:buFont typeface="Wingdings" panose="05000000000000000000" pitchFamily="2" charset="2"/>
              <a:buChar char="§"/>
              <a:defRPr/>
            </a:pPr>
            <a:r>
              <a:rPr lang="en-GB" altLang="en-US" sz="1900" dirty="0" smtClean="0"/>
              <a:t>New hydro and heat insulation, </a:t>
            </a:r>
            <a:r>
              <a:rPr lang="en-GB" altLang="en-US" sz="1900" dirty="0" smtClean="0">
                <a:latin typeface="+mj-lt"/>
              </a:rPr>
              <a:t>new roof structure</a:t>
            </a:r>
          </a:p>
          <a:p>
            <a:pPr marL="594900" lvl="1" indent="-342900" defTabSz="358775">
              <a:spcBef>
                <a:spcPts val="1200"/>
              </a:spcBef>
              <a:buFont typeface="Wingdings" panose="05000000000000000000" pitchFamily="2" charset="2"/>
              <a:buChar char="§"/>
              <a:defRPr/>
            </a:pPr>
            <a:r>
              <a:rPr lang="en-GB" altLang="en-US" sz="1900" dirty="0" smtClean="0">
                <a:latin typeface="+mj-lt"/>
              </a:rPr>
              <a:t>Thermal solar collectors ( 120 m²) </a:t>
            </a:r>
          </a:p>
          <a:p>
            <a:pPr marL="594900" lvl="1" indent="-342900" defTabSz="358775">
              <a:spcBef>
                <a:spcPts val="1200"/>
              </a:spcBef>
              <a:buFont typeface="Wingdings" panose="05000000000000000000" pitchFamily="2" charset="2"/>
              <a:buChar char="§"/>
              <a:defRPr/>
            </a:pPr>
            <a:r>
              <a:rPr lang="en-GB" altLang="en-US" sz="1900" dirty="0" smtClean="0">
                <a:latin typeface="+mj-lt"/>
              </a:rPr>
              <a:t>Instalment of heat pumps for hot water preparation (water-water 266 kW)</a:t>
            </a:r>
          </a:p>
          <a:p>
            <a:pPr marL="594900" lvl="1" indent="-342900" defTabSz="358775">
              <a:spcBef>
                <a:spcPts val="1200"/>
              </a:spcBef>
              <a:buFont typeface="Wingdings" panose="05000000000000000000" pitchFamily="2" charset="2"/>
              <a:buChar char="§"/>
              <a:defRPr/>
            </a:pPr>
            <a:r>
              <a:rPr lang="en-GB" altLang="en-US" sz="1900" dirty="0" smtClean="0">
                <a:latin typeface="+mj-lt"/>
              </a:rPr>
              <a:t>Increase of renewable sources -&gt; 42%</a:t>
            </a:r>
          </a:p>
          <a:p>
            <a:pPr marL="594900" lvl="1" indent="-342900" defTabSz="358775">
              <a:spcBef>
                <a:spcPts val="1200"/>
              </a:spcBef>
              <a:buFont typeface="Wingdings" panose="05000000000000000000" pitchFamily="2" charset="2"/>
              <a:buChar char="§"/>
              <a:defRPr/>
            </a:pPr>
            <a:r>
              <a:rPr lang="en-GB" altLang="en-US" sz="1900" dirty="0" smtClean="0">
                <a:latin typeface="+mj-lt"/>
              </a:rPr>
              <a:t>Use of primary energy decreased by 48% </a:t>
            </a:r>
          </a:p>
          <a:p>
            <a:pPr marL="594900" lvl="1" indent="-342900" defTabSz="358775">
              <a:spcBef>
                <a:spcPts val="1200"/>
              </a:spcBef>
              <a:buFont typeface="Wingdings" panose="05000000000000000000" pitchFamily="2" charset="2"/>
              <a:buChar char="§"/>
              <a:defRPr/>
            </a:pPr>
            <a:r>
              <a:rPr lang="en-GB" altLang="en-US" sz="1900" dirty="0" smtClean="0">
                <a:latin typeface="+mj-lt"/>
              </a:rPr>
              <a:t>Reduction of GHG emissions for 200 tons </a:t>
            </a: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8</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6880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631952" y="2"/>
            <a:ext cx="9001125" cy="981075"/>
          </a:xfrm>
        </p:spPr>
        <p:txBody>
          <a:bodyPr/>
          <a:lstStyle/>
          <a:p>
            <a:pPr eaLnBrk="1" hangingPunct="1"/>
            <a:r>
              <a:rPr lang="en-GB" altLang="en-US" dirty="0" smtClean="0">
                <a:latin typeface="Calibri Light" panose="020F0302020204030204" pitchFamily="34" charset="0"/>
              </a:rPr>
              <a:t>Experience in Slovenia – Municipality of </a:t>
            </a:r>
            <a:r>
              <a:rPr lang="en-GB" altLang="en-US" dirty="0" err="1" smtClean="0">
                <a:latin typeface="Calibri Light" panose="020F0302020204030204" pitchFamily="34" charset="0"/>
              </a:rPr>
              <a:t>Kranj</a:t>
            </a:r>
            <a:r>
              <a:rPr lang="en-GB" altLang="en-US" dirty="0" smtClean="0">
                <a:latin typeface="Calibri Light" panose="020F0302020204030204" pitchFamily="34" charset="0"/>
              </a:rPr>
              <a:t> EPC, ESC </a:t>
            </a:r>
          </a:p>
        </p:txBody>
      </p:sp>
      <p:sp>
        <p:nvSpPr>
          <p:cNvPr id="10243" name="Inhaltsplatzhalter 29"/>
          <p:cNvSpPr>
            <a:spLocks noGrp="1"/>
          </p:cNvSpPr>
          <p:nvPr>
            <p:ph idx="1"/>
          </p:nvPr>
        </p:nvSpPr>
        <p:spPr>
          <a:xfrm>
            <a:off x="1774825" y="981075"/>
            <a:ext cx="8858250" cy="5543550"/>
          </a:xfrm>
        </p:spPr>
        <p:txBody>
          <a:bodyPr>
            <a:normAutofit/>
          </a:bodyPr>
          <a:lstStyle/>
          <a:p>
            <a:pPr marL="252000" lvl="1" indent="0" defTabSz="358775">
              <a:spcBef>
                <a:spcPts val="1200"/>
              </a:spcBef>
              <a:buNone/>
              <a:defRPr/>
            </a:pPr>
            <a:r>
              <a:rPr lang="sl-SI" altLang="en-US" sz="1600" dirty="0">
                <a:latin typeface="Calibri Light" panose="020F0302020204030204" pitchFamily="34" charset="0"/>
              </a:rPr>
              <a:t>	</a:t>
            </a:r>
            <a:endParaRPr lang="sl-SI" altLang="en-US" sz="1800" dirty="0">
              <a:latin typeface="Calibri Light" panose="020F0302020204030204" pitchFamily="34" charset="0"/>
            </a:endParaRPr>
          </a:p>
          <a:p>
            <a:pPr marL="594900" lvl="1" indent="-342900" defTabSz="358775">
              <a:spcBef>
                <a:spcPts val="1200"/>
              </a:spcBef>
              <a:buFont typeface="Wingdings" panose="05000000000000000000" pitchFamily="2" charset="2"/>
              <a:buChar char="q"/>
              <a:defRPr/>
            </a:pPr>
            <a:r>
              <a:rPr lang="en-GB" altLang="en-US" dirty="0" smtClean="0">
                <a:latin typeface="+mj-lt"/>
              </a:rPr>
              <a:t>Optimization of the water supply system </a:t>
            </a:r>
          </a:p>
          <a:p>
            <a:pPr marL="594900" lvl="1" indent="-342900" defTabSz="358775">
              <a:spcBef>
                <a:spcPts val="1200"/>
              </a:spcBef>
              <a:buFont typeface="Wingdings" panose="05000000000000000000" pitchFamily="2" charset="2"/>
              <a:buChar char="q"/>
              <a:defRPr/>
            </a:pPr>
            <a:r>
              <a:rPr lang="en-GB" altLang="en-US" dirty="0" smtClean="0">
                <a:latin typeface="+mj-lt"/>
              </a:rPr>
              <a:t>Water losses in inefficient systems can reach between 30% and 40% </a:t>
            </a:r>
          </a:p>
          <a:p>
            <a:pPr marL="594900" lvl="1" indent="-342900" defTabSz="358775">
              <a:spcBef>
                <a:spcPts val="1200"/>
              </a:spcBef>
              <a:buFont typeface="Wingdings" panose="05000000000000000000" pitchFamily="2" charset="2"/>
              <a:buChar char="q"/>
              <a:defRPr/>
            </a:pPr>
            <a:r>
              <a:rPr lang="en-GB" altLang="en-US" dirty="0" smtClean="0">
                <a:latin typeface="+mj-lt"/>
              </a:rPr>
              <a:t>Technical-economic optimization of the water supply system (TEOVS) by Petrol</a:t>
            </a:r>
          </a:p>
          <a:p>
            <a:pPr marL="252000" lvl="1" indent="0" defTabSz="358775">
              <a:spcBef>
                <a:spcPts val="1200"/>
              </a:spcBef>
              <a:buNone/>
              <a:defRPr/>
            </a:pPr>
            <a:endParaRPr lang="en-GB" altLang="en-US" dirty="0" smtClean="0">
              <a:latin typeface="+mj-lt"/>
            </a:endParaRPr>
          </a:p>
          <a:p>
            <a:pPr marL="252000" lvl="1" indent="0" defTabSz="358775">
              <a:spcBef>
                <a:spcPts val="1200"/>
              </a:spcBef>
              <a:buNone/>
              <a:defRPr/>
            </a:pPr>
            <a:r>
              <a:rPr lang="en-GB" altLang="en-US" dirty="0" smtClean="0">
                <a:latin typeface="+mj-lt"/>
              </a:rPr>
              <a:t>  </a:t>
            </a:r>
          </a:p>
          <a:p>
            <a:pPr marL="594900" lvl="1" indent="-342900" defTabSz="358775">
              <a:spcBef>
                <a:spcPts val="1200"/>
              </a:spcBef>
              <a:buFont typeface="Wingdings" panose="05000000000000000000" pitchFamily="2" charset="2"/>
              <a:buChar char="q"/>
              <a:defRPr/>
            </a:pPr>
            <a:r>
              <a:rPr lang="en-GB" altLang="en-US" dirty="0" smtClean="0">
                <a:latin typeface="+mj-lt"/>
              </a:rPr>
              <a:t>Identification and mitigation of 1,900,000 m³/year water loss (leakage) </a:t>
            </a:r>
          </a:p>
          <a:p>
            <a:pPr marL="594900" lvl="1" indent="-342900" defTabSz="358775">
              <a:spcBef>
                <a:spcPts val="1200"/>
              </a:spcBef>
              <a:buFont typeface="Wingdings" panose="05000000000000000000" pitchFamily="2" charset="2"/>
              <a:buChar char="q"/>
              <a:defRPr/>
            </a:pPr>
            <a:r>
              <a:rPr lang="en-GB" altLang="en-US" dirty="0" smtClean="0">
                <a:latin typeface="+mj-lt"/>
              </a:rPr>
              <a:t>45% reduction of electrical energy use due to resource management improvement Altogether energy performance contracting in the Municipality of </a:t>
            </a:r>
            <a:r>
              <a:rPr lang="en-GB" altLang="en-US" dirty="0" err="1" smtClean="0">
                <a:latin typeface="+mj-lt"/>
              </a:rPr>
              <a:t>Kranj</a:t>
            </a:r>
            <a:r>
              <a:rPr lang="en-GB" altLang="en-US" dirty="0" smtClean="0">
                <a:latin typeface="+mj-lt"/>
              </a:rPr>
              <a:t> achieved energy savings in the tune of 52% per annum, and reduced GHG emissions equivalent to 2.3 million kg of CO2 each year. </a:t>
            </a:r>
          </a:p>
          <a:p>
            <a:pPr marL="594900" lvl="1" indent="-342900" defTabSz="358775">
              <a:spcBef>
                <a:spcPts val="1200"/>
              </a:spcBef>
              <a:buFont typeface="Wingdings" panose="05000000000000000000" pitchFamily="2" charset="2"/>
              <a:buChar char="q"/>
              <a:defRPr/>
            </a:pPr>
            <a:endParaRPr lang="en-GB" altLang="en-US" dirty="0" smtClean="0">
              <a:latin typeface="+mj-lt"/>
            </a:endParaRPr>
          </a:p>
        </p:txBody>
      </p:sp>
      <p:sp>
        <p:nvSpPr>
          <p:cNvPr id="21508" name="Foliennummernplatzhalter 14"/>
          <p:cNvSpPr>
            <a:spLocks noGrp="1"/>
          </p:cNvSpPr>
          <p:nvPr>
            <p:ph type="sldNum" sz="quarter" idx="10"/>
          </p:nvPr>
        </p:nvSpPr>
        <p:spPr bwMode="auto">
          <a:xfrm>
            <a:off x="8534400" y="6661150"/>
            <a:ext cx="2133600" cy="196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7CDAD-2DBC-4BFC-97DA-59D311AA8DC9}" type="slidenum">
              <a:rPr lang="de-DE" altLang="en-US" sz="1400">
                <a:solidFill>
                  <a:srgbClr val="009A46"/>
                </a:solidFill>
                <a:latin typeface="Calibri Light" panose="020F0302020204030204" pitchFamily="34" charset="0"/>
              </a:rPr>
              <a:pPr>
                <a:spcBef>
                  <a:spcPct val="0"/>
                </a:spcBef>
                <a:buFontTx/>
                <a:buNone/>
              </a:pPr>
              <a:t>9</a:t>
            </a:fld>
            <a:endParaRPr lang="de-DE" altLang="en-US" sz="1400" dirty="0">
              <a:solidFill>
                <a:srgbClr val="009A46"/>
              </a:solidFill>
              <a:latin typeface="Calibri Light" panose="020F0302020204030204" pitchFamily="34" charset="0"/>
            </a:endParaRPr>
          </a:p>
        </p:txBody>
      </p:sp>
      <p:pic>
        <p:nvPicPr>
          <p:cNvPr id="11" name="Grafik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4402" y="5824909"/>
            <a:ext cx="1645643" cy="517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uščica dol 1"/>
          <p:cNvSpPr/>
          <p:nvPr/>
        </p:nvSpPr>
        <p:spPr>
          <a:xfrm>
            <a:off x="3095625" y="2609850"/>
            <a:ext cx="381001" cy="704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uščica dol 6"/>
          <p:cNvSpPr/>
          <p:nvPr/>
        </p:nvSpPr>
        <p:spPr>
          <a:xfrm>
            <a:off x="5076825" y="2609850"/>
            <a:ext cx="381001" cy="704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uščica dol 7"/>
          <p:cNvSpPr/>
          <p:nvPr/>
        </p:nvSpPr>
        <p:spPr>
          <a:xfrm>
            <a:off x="7439026" y="2609850"/>
            <a:ext cx="381001" cy="704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xmlns="" val="2045096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1716</Words>
  <Application>Microsoft Office PowerPoint</Application>
  <PresentationFormat>Custom</PresentationFormat>
  <Paragraphs>375</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Officeova tema</vt:lpstr>
      <vt:lpstr>Slide 1</vt:lpstr>
      <vt:lpstr>EPC business model categorization </vt:lpstr>
      <vt:lpstr>Starting Position, Motivation of Principal/Company</vt:lpstr>
      <vt:lpstr>Starting Position, Motivation of Principal/Company</vt:lpstr>
      <vt:lpstr>Examples </vt:lpstr>
      <vt:lpstr>Experience in Slovenia in Slovenia – Municipality of Kranj EPC, ESC </vt:lpstr>
      <vt:lpstr>Experience in Slovenia in Slovenia – Municipality of Kranj EPC, ESC </vt:lpstr>
      <vt:lpstr>Experience in Slovenia– Municipality of Kranj EPC, ESC </vt:lpstr>
      <vt:lpstr>Experience in Slovenia – Municipality of Kranj EPC, ESC </vt:lpstr>
      <vt:lpstr>Experience in Slovenia – Municipality of Celje</vt:lpstr>
      <vt:lpstr>Experience in Slovenia – Municipality of Celje</vt:lpstr>
      <vt:lpstr>Experience in Slovenia – Renovation of a municipal building at Municipality Brda - MARIE project using the ESCO model GOLEA MARIE. </vt:lpstr>
      <vt:lpstr>An example of the renovation of a municipal building at Municipality Brda - MARIE project using the ESCO model GOLEA MARIE. </vt:lpstr>
      <vt:lpstr>An example of the renovation of a municipal building at Municipality Brda – Energy Management System (EMS) </vt:lpstr>
      <vt:lpstr>GOLEA-MARIE  MODEL </vt:lpstr>
      <vt:lpstr>An example of the renovation of a municipal building at Municipality Brda </vt:lpstr>
      <vt:lpstr>Long-Term Strategy for mobilising Investments in the energy renovation of buildings (DSEPS) in Slovenia </vt:lpstr>
      <vt:lpstr>National tender for co-financing energy renovation </vt:lpstr>
      <vt:lpstr>National tender for energy renovation </vt:lpstr>
      <vt:lpstr>National tender for energy renovation - Financing</vt:lpstr>
      <vt:lpstr>National tender for energy renovation – Financing </vt:lpstr>
      <vt:lpstr>EPC plus in the Municipality of Celje 2016 – 2023 </vt:lpstr>
      <vt:lpstr>EPC plus in the Municipality of Celje 2016 – 2023 </vt:lpstr>
      <vt:lpstr>Best practice examples from abroad: Hospital KBC Križine, Split, Croatia  </vt:lpstr>
      <vt:lpstr>Best practice examples from abroad: Hospital KBC Križine, Split, Croatia  </vt:lpstr>
      <vt:lpstr>Best practice examples from abroad: Sport complex in Sant Cugat del Vallès, Spain </vt:lpstr>
      <vt:lpstr>Best practice examples from abroad: Sport complex in Sant Cugat del Vallès, Spain </vt:lpstr>
      <vt:lpstr>Best practice examples from abroad: Sport complex in Sant Cugat del Vallès, Spain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Niko Natek</dc:creator>
  <cp:lastModifiedBy>Evija</cp:lastModifiedBy>
  <cp:revision>88</cp:revision>
  <dcterms:created xsi:type="dcterms:W3CDTF">2016-02-29T12:58:01Z</dcterms:created>
  <dcterms:modified xsi:type="dcterms:W3CDTF">2016-10-14T08:51:47Z</dcterms:modified>
</cp:coreProperties>
</file>